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6.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4"/>
    <p:sldMasterId id="2147484243" r:id="rId5"/>
  </p:sldMasterIdLst>
  <p:notesMasterIdLst>
    <p:notesMasterId r:id="rId49"/>
  </p:notesMasterIdLst>
  <p:handoutMasterIdLst>
    <p:handoutMasterId r:id="rId50"/>
  </p:handoutMasterIdLst>
  <p:sldIdLst>
    <p:sldId id="1228" r:id="rId6"/>
    <p:sldId id="1340" r:id="rId7"/>
    <p:sldId id="1288" r:id="rId8"/>
    <p:sldId id="1345" r:id="rId9"/>
    <p:sldId id="1346" r:id="rId10"/>
    <p:sldId id="1342" r:id="rId11"/>
    <p:sldId id="1341" r:id="rId12"/>
    <p:sldId id="1294" r:id="rId13"/>
    <p:sldId id="346" r:id="rId14"/>
    <p:sldId id="345" r:id="rId15"/>
    <p:sldId id="362" r:id="rId16"/>
    <p:sldId id="1295" r:id="rId17"/>
    <p:sldId id="1343" r:id="rId18"/>
    <p:sldId id="1344" r:id="rId19"/>
    <p:sldId id="1296" r:id="rId20"/>
    <p:sldId id="1297" r:id="rId21"/>
    <p:sldId id="1347" r:id="rId22"/>
    <p:sldId id="1350" r:id="rId23"/>
    <p:sldId id="1298" r:id="rId24"/>
    <p:sldId id="1349" r:id="rId25"/>
    <p:sldId id="1348" r:id="rId26"/>
    <p:sldId id="1335" r:id="rId27"/>
    <p:sldId id="1301" r:id="rId28"/>
    <p:sldId id="1325" r:id="rId29"/>
    <p:sldId id="1338" r:id="rId30"/>
    <p:sldId id="1327" r:id="rId31"/>
    <p:sldId id="1326" r:id="rId32"/>
    <p:sldId id="1299" r:id="rId33"/>
    <p:sldId id="1302" r:id="rId34"/>
    <p:sldId id="1339" r:id="rId35"/>
    <p:sldId id="1328" r:id="rId36"/>
    <p:sldId id="1304" r:id="rId37"/>
    <p:sldId id="1329" r:id="rId38"/>
    <p:sldId id="1305" r:id="rId39"/>
    <p:sldId id="1306" r:id="rId40"/>
    <p:sldId id="1331" r:id="rId41"/>
    <p:sldId id="1332" r:id="rId42"/>
    <p:sldId id="1333" r:id="rId43"/>
    <p:sldId id="1303" r:id="rId44"/>
    <p:sldId id="1308" r:id="rId45"/>
    <p:sldId id="1334" r:id="rId46"/>
    <p:sldId id="1336" r:id="rId47"/>
    <p:sldId id="1337" r:id="rId48"/>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Microsoft Research- White Template 16x9" id="{6DD5C800-9A2C-4823-B056-4AFFC9A97500}">
          <p14:sldIdLst>
            <p14:sldId id="1228"/>
            <p14:sldId id="1340"/>
            <p14:sldId id="1288"/>
            <p14:sldId id="1345"/>
            <p14:sldId id="1346"/>
            <p14:sldId id="1342"/>
            <p14:sldId id="1341"/>
            <p14:sldId id="1294"/>
            <p14:sldId id="346"/>
            <p14:sldId id="345"/>
            <p14:sldId id="362"/>
            <p14:sldId id="1295"/>
            <p14:sldId id="1343"/>
            <p14:sldId id="1344"/>
            <p14:sldId id="1296"/>
            <p14:sldId id="1297"/>
            <p14:sldId id="1347"/>
            <p14:sldId id="1350"/>
            <p14:sldId id="1298"/>
            <p14:sldId id="1349"/>
            <p14:sldId id="1348"/>
            <p14:sldId id="1335"/>
            <p14:sldId id="1301"/>
            <p14:sldId id="1325"/>
            <p14:sldId id="1338"/>
            <p14:sldId id="1327"/>
            <p14:sldId id="1326"/>
            <p14:sldId id="1299"/>
            <p14:sldId id="1302"/>
            <p14:sldId id="1339"/>
            <p14:sldId id="1328"/>
            <p14:sldId id="1304"/>
            <p14:sldId id="1329"/>
            <p14:sldId id="1305"/>
            <p14:sldId id="1306"/>
            <p14:sldId id="1331"/>
            <p14:sldId id="1332"/>
            <p14:sldId id="1333"/>
            <p14:sldId id="1303"/>
            <p14:sldId id="1308"/>
            <p14:sldId id="1334"/>
            <p14:sldId id="1336"/>
            <p14:sldId id="1337"/>
          </p14:sldIdLst>
        </p14:section>
      </p14:sectionLst>
    </p:ext>
    <p:ext uri="{EFAFB233-063F-42B5-8137-9DF3F51BA10A}">
      <p15:sldGuideLst xmlns:p15="http://schemas.microsoft.com/office/powerpoint/2012/main">
        <p15:guide id="1" orient="horz" pos="2203">
          <p15:clr>
            <a:srgbClr val="A4A3A4"/>
          </p15:clr>
        </p15:guide>
        <p15:guide id="2" pos="3917">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06CB2"/>
    <a:srgbClr val="316DB3"/>
    <a:srgbClr val="185BAA"/>
    <a:srgbClr val="1C3E82"/>
    <a:srgbClr val="FDFDFD"/>
    <a:srgbClr val="006EB9"/>
    <a:srgbClr val="125AAA"/>
    <a:srgbClr val="1458A8"/>
    <a:srgbClr val="00188F"/>
    <a:srgbClr val="01499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950" autoAdjust="0"/>
    <p:restoredTop sz="95244" autoAdjust="0"/>
  </p:normalViewPr>
  <p:slideViewPr>
    <p:cSldViewPr snapToGrid="0">
      <p:cViewPr varScale="1">
        <p:scale>
          <a:sx n="136" d="100"/>
          <a:sy n="136" d="100"/>
        </p:scale>
        <p:origin x="216" y="216"/>
      </p:cViewPr>
      <p:guideLst>
        <p:guide orient="horz" pos="2203"/>
        <p:guide pos="3917"/>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80" d="100"/>
        <a:sy n="180" d="100"/>
      </p:scale>
      <p:origin x="0" y="-28722"/>
    </p:cViewPr>
  </p:sorterViewPr>
  <p:notesViewPr>
    <p:cSldViewPr snapToGrid="0" showGuides="1">
      <p:cViewPr varScale="1">
        <p:scale>
          <a:sx n="80" d="100"/>
          <a:sy n="80" d="100"/>
        </p:scale>
        <p:origin x="3198" y="96"/>
      </p:cViewPr>
      <p:guideLst>
        <p:guide orient="horz" pos="2880"/>
        <p:guide pos="2160"/>
      </p:guideLst>
    </p:cSldViewPr>
  </p:notesViewPr>
  <p:gridSpacing cx="91439" cy="91439"/>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handoutMaster" Target="handoutMasters/handoutMaster1.xml"/><Relationship Id="rId55" Type="http://schemas.openxmlformats.org/officeDocument/2006/relationships/tableStyles" Target="tableStyle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viewProps" Target="viewProps.xml"/><Relationship Id="rId5" Type="http://schemas.openxmlformats.org/officeDocument/2006/relationships/slideMaster" Target="slideMasters/slideMaster2.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8" Type="http://schemas.openxmlformats.org/officeDocument/2006/relationships/slide" Target="slides/slide3.xml"/><Relationship Id="rId51" Type="http://schemas.openxmlformats.org/officeDocument/2006/relationships/commentAuthors" Target="commentAuthors.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y=sqrt(X)</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4.3418368746496683E-2"/>
          <c:y val="0.11223306907013003"/>
          <c:w val="0.92420877419715475"/>
          <c:h val="0.81527974631464728"/>
        </c:manualLayout>
      </c:layout>
      <c:scatterChart>
        <c:scatterStyle val="smoothMarker"/>
        <c:varyColors val="0"/>
        <c:ser>
          <c:idx val="0"/>
          <c:order val="0"/>
          <c:spPr>
            <a:ln w="19050" cap="rnd">
              <a:solidFill>
                <a:schemeClr val="accent1"/>
              </a:solidFill>
              <a:round/>
            </a:ln>
            <a:effectLst/>
          </c:spPr>
          <c:marker>
            <c:symbol val="none"/>
          </c:marker>
          <c:xVal>
            <c:numRef>
              <c:f>Sheet1!$B$1:$B$100</c:f>
              <c:numCache>
                <c:formatCode>General</c:formatCode>
                <c:ptCount val="100"/>
                <c:pt idx="0">
                  <c:v>1</c:v>
                </c:pt>
                <c:pt idx="1">
                  <c:v>10</c:v>
                </c:pt>
                <c:pt idx="2">
                  <c:v>20</c:v>
                </c:pt>
                <c:pt idx="3">
                  <c:v>30</c:v>
                </c:pt>
                <c:pt idx="4">
                  <c:v>40</c:v>
                </c:pt>
                <c:pt idx="5">
                  <c:v>50</c:v>
                </c:pt>
                <c:pt idx="6">
                  <c:v>60</c:v>
                </c:pt>
                <c:pt idx="7">
                  <c:v>70</c:v>
                </c:pt>
                <c:pt idx="8">
                  <c:v>80</c:v>
                </c:pt>
                <c:pt idx="9">
                  <c:v>90</c:v>
                </c:pt>
                <c:pt idx="10">
                  <c:v>100</c:v>
                </c:pt>
                <c:pt idx="11">
                  <c:v>110</c:v>
                </c:pt>
                <c:pt idx="12">
                  <c:v>120</c:v>
                </c:pt>
                <c:pt idx="13">
                  <c:v>130</c:v>
                </c:pt>
                <c:pt idx="14">
                  <c:v>140</c:v>
                </c:pt>
                <c:pt idx="15">
                  <c:v>150</c:v>
                </c:pt>
                <c:pt idx="16">
                  <c:v>160</c:v>
                </c:pt>
                <c:pt idx="17">
                  <c:v>170</c:v>
                </c:pt>
                <c:pt idx="18">
                  <c:v>180</c:v>
                </c:pt>
                <c:pt idx="19">
                  <c:v>190</c:v>
                </c:pt>
                <c:pt idx="20">
                  <c:v>200</c:v>
                </c:pt>
                <c:pt idx="21">
                  <c:v>210</c:v>
                </c:pt>
                <c:pt idx="22">
                  <c:v>220</c:v>
                </c:pt>
                <c:pt idx="23">
                  <c:v>230</c:v>
                </c:pt>
                <c:pt idx="24">
                  <c:v>240</c:v>
                </c:pt>
                <c:pt idx="25">
                  <c:v>250</c:v>
                </c:pt>
                <c:pt idx="26">
                  <c:v>260</c:v>
                </c:pt>
                <c:pt idx="27">
                  <c:v>270</c:v>
                </c:pt>
                <c:pt idx="28">
                  <c:v>280</c:v>
                </c:pt>
                <c:pt idx="29">
                  <c:v>290</c:v>
                </c:pt>
                <c:pt idx="30">
                  <c:v>300</c:v>
                </c:pt>
                <c:pt idx="31">
                  <c:v>310</c:v>
                </c:pt>
                <c:pt idx="32">
                  <c:v>320</c:v>
                </c:pt>
                <c:pt idx="33">
                  <c:v>330</c:v>
                </c:pt>
                <c:pt idx="34">
                  <c:v>340</c:v>
                </c:pt>
                <c:pt idx="35">
                  <c:v>350</c:v>
                </c:pt>
                <c:pt idx="36">
                  <c:v>360</c:v>
                </c:pt>
                <c:pt idx="37">
                  <c:v>370</c:v>
                </c:pt>
                <c:pt idx="38">
                  <c:v>380</c:v>
                </c:pt>
                <c:pt idx="39">
                  <c:v>390</c:v>
                </c:pt>
                <c:pt idx="40">
                  <c:v>400</c:v>
                </c:pt>
                <c:pt idx="41">
                  <c:v>410</c:v>
                </c:pt>
                <c:pt idx="42">
                  <c:v>420</c:v>
                </c:pt>
                <c:pt idx="43">
                  <c:v>430</c:v>
                </c:pt>
                <c:pt idx="44">
                  <c:v>440</c:v>
                </c:pt>
                <c:pt idx="45">
                  <c:v>450</c:v>
                </c:pt>
                <c:pt idx="46">
                  <c:v>460</c:v>
                </c:pt>
                <c:pt idx="47">
                  <c:v>470</c:v>
                </c:pt>
                <c:pt idx="48">
                  <c:v>480</c:v>
                </c:pt>
                <c:pt idx="49">
                  <c:v>490</c:v>
                </c:pt>
                <c:pt idx="50">
                  <c:v>500</c:v>
                </c:pt>
                <c:pt idx="51">
                  <c:v>510</c:v>
                </c:pt>
                <c:pt idx="52">
                  <c:v>520</c:v>
                </c:pt>
                <c:pt idx="53">
                  <c:v>530</c:v>
                </c:pt>
                <c:pt idx="54">
                  <c:v>540</c:v>
                </c:pt>
                <c:pt idx="55">
                  <c:v>550</c:v>
                </c:pt>
                <c:pt idx="56">
                  <c:v>560</c:v>
                </c:pt>
                <c:pt idx="57">
                  <c:v>570</c:v>
                </c:pt>
                <c:pt idx="58">
                  <c:v>580</c:v>
                </c:pt>
                <c:pt idx="59">
                  <c:v>590</c:v>
                </c:pt>
                <c:pt idx="60">
                  <c:v>600</c:v>
                </c:pt>
                <c:pt idx="61">
                  <c:v>610</c:v>
                </c:pt>
                <c:pt idx="62">
                  <c:v>620</c:v>
                </c:pt>
                <c:pt idx="63">
                  <c:v>630</c:v>
                </c:pt>
                <c:pt idx="64">
                  <c:v>640</c:v>
                </c:pt>
                <c:pt idx="65">
                  <c:v>650</c:v>
                </c:pt>
                <c:pt idx="66">
                  <c:v>660</c:v>
                </c:pt>
                <c:pt idx="67">
                  <c:v>670</c:v>
                </c:pt>
                <c:pt idx="68">
                  <c:v>680</c:v>
                </c:pt>
                <c:pt idx="69">
                  <c:v>690</c:v>
                </c:pt>
                <c:pt idx="70">
                  <c:v>700</c:v>
                </c:pt>
                <c:pt idx="71">
                  <c:v>710</c:v>
                </c:pt>
                <c:pt idx="72">
                  <c:v>720</c:v>
                </c:pt>
                <c:pt idx="73">
                  <c:v>730</c:v>
                </c:pt>
                <c:pt idx="74">
                  <c:v>740</c:v>
                </c:pt>
                <c:pt idx="75">
                  <c:v>750</c:v>
                </c:pt>
                <c:pt idx="76">
                  <c:v>760</c:v>
                </c:pt>
                <c:pt idx="77">
                  <c:v>770</c:v>
                </c:pt>
                <c:pt idx="78">
                  <c:v>780</c:v>
                </c:pt>
                <c:pt idx="79">
                  <c:v>790</c:v>
                </c:pt>
                <c:pt idx="80">
                  <c:v>800</c:v>
                </c:pt>
                <c:pt idx="81">
                  <c:v>810</c:v>
                </c:pt>
                <c:pt idx="82">
                  <c:v>820</c:v>
                </c:pt>
                <c:pt idx="83">
                  <c:v>830</c:v>
                </c:pt>
                <c:pt idx="84">
                  <c:v>840</c:v>
                </c:pt>
                <c:pt idx="85">
                  <c:v>850</c:v>
                </c:pt>
                <c:pt idx="86">
                  <c:v>860</c:v>
                </c:pt>
                <c:pt idx="87">
                  <c:v>870</c:v>
                </c:pt>
                <c:pt idx="88">
                  <c:v>880</c:v>
                </c:pt>
                <c:pt idx="89">
                  <c:v>890</c:v>
                </c:pt>
                <c:pt idx="90">
                  <c:v>900</c:v>
                </c:pt>
                <c:pt idx="91">
                  <c:v>910</c:v>
                </c:pt>
                <c:pt idx="92">
                  <c:v>920</c:v>
                </c:pt>
                <c:pt idx="93">
                  <c:v>930</c:v>
                </c:pt>
                <c:pt idx="94">
                  <c:v>940</c:v>
                </c:pt>
                <c:pt idx="95">
                  <c:v>950</c:v>
                </c:pt>
                <c:pt idx="96">
                  <c:v>960</c:v>
                </c:pt>
                <c:pt idx="97">
                  <c:v>970</c:v>
                </c:pt>
                <c:pt idx="98">
                  <c:v>980</c:v>
                </c:pt>
                <c:pt idx="99">
                  <c:v>990</c:v>
                </c:pt>
              </c:numCache>
            </c:numRef>
          </c:xVal>
          <c:yVal>
            <c:numRef>
              <c:f>Sheet1!$D$1:$D$100</c:f>
              <c:numCache>
                <c:formatCode>General</c:formatCode>
                <c:ptCount val="100"/>
                <c:pt idx="0">
                  <c:v>1</c:v>
                </c:pt>
                <c:pt idx="1">
                  <c:v>3.1622776601683795</c:v>
                </c:pt>
                <c:pt idx="2">
                  <c:v>4.4721359549995796</c:v>
                </c:pt>
                <c:pt idx="3">
                  <c:v>5.4772255750516612</c:v>
                </c:pt>
                <c:pt idx="4">
                  <c:v>6.324555320336759</c:v>
                </c:pt>
                <c:pt idx="5">
                  <c:v>7.0710678118654755</c:v>
                </c:pt>
                <c:pt idx="6">
                  <c:v>7.745966692414834</c:v>
                </c:pt>
                <c:pt idx="7">
                  <c:v>8.3666002653407556</c:v>
                </c:pt>
                <c:pt idx="8">
                  <c:v>8.9442719099991592</c:v>
                </c:pt>
                <c:pt idx="9">
                  <c:v>9.4868329805051381</c:v>
                </c:pt>
                <c:pt idx="10">
                  <c:v>10</c:v>
                </c:pt>
                <c:pt idx="11">
                  <c:v>10.488088481701515</c:v>
                </c:pt>
                <c:pt idx="12">
                  <c:v>10.954451150103322</c:v>
                </c:pt>
                <c:pt idx="13">
                  <c:v>11.401754250991379</c:v>
                </c:pt>
                <c:pt idx="14">
                  <c:v>11.832159566199232</c:v>
                </c:pt>
                <c:pt idx="15">
                  <c:v>12.24744871391589</c:v>
                </c:pt>
                <c:pt idx="16">
                  <c:v>12.649110640673518</c:v>
                </c:pt>
                <c:pt idx="17">
                  <c:v>13.038404810405298</c:v>
                </c:pt>
                <c:pt idx="18">
                  <c:v>13.416407864998739</c:v>
                </c:pt>
                <c:pt idx="19">
                  <c:v>13.784048752090222</c:v>
                </c:pt>
                <c:pt idx="20">
                  <c:v>14.142135623730951</c:v>
                </c:pt>
                <c:pt idx="21">
                  <c:v>14.491376746189438</c:v>
                </c:pt>
                <c:pt idx="22">
                  <c:v>14.832396974191326</c:v>
                </c:pt>
                <c:pt idx="23">
                  <c:v>15.165750888103101</c:v>
                </c:pt>
                <c:pt idx="24">
                  <c:v>15.491933384829668</c:v>
                </c:pt>
                <c:pt idx="25">
                  <c:v>15.811388300841896</c:v>
                </c:pt>
                <c:pt idx="26">
                  <c:v>16.124515496597098</c:v>
                </c:pt>
                <c:pt idx="27">
                  <c:v>16.431676725154983</c:v>
                </c:pt>
                <c:pt idx="28">
                  <c:v>16.733200530681511</c:v>
                </c:pt>
                <c:pt idx="29">
                  <c:v>17.029386365926403</c:v>
                </c:pt>
                <c:pt idx="30">
                  <c:v>17.320508075688775</c:v>
                </c:pt>
                <c:pt idx="31">
                  <c:v>17.606816861659009</c:v>
                </c:pt>
                <c:pt idx="32">
                  <c:v>17.888543819998318</c:v>
                </c:pt>
                <c:pt idx="33">
                  <c:v>18.165902124584949</c:v>
                </c:pt>
                <c:pt idx="34">
                  <c:v>18.439088914585774</c:v>
                </c:pt>
                <c:pt idx="35">
                  <c:v>18.708286933869708</c:v>
                </c:pt>
                <c:pt idx="36">
                  <c:v>18.973665961010276</c:v>
                </c:pt>
                <c:pt idx="37">
                  <c:v>19.235384061671343</c:v>
                </c:pt>
                <c:pt idx="38">
                  <c:v>19.493588689617926</c:v>
                </c:pt>
                <c:pt idx="39">
                  <c:v>19.748417658131498</c:v>
                </c:pt>
                <c:pt idx="40">
                  <c:v>20</c:v>
                </c:pt>
                <c:pt idx="41">
                  <c:v>20.248456731316587</c:v>
                </c:pt>
                <c:pt idx="42">
                  <c:v>20.493901531919196</c:v>
                </c:pt>
                <c:pt idx="43">
                  <c:v>20.73644135332772</c:v>
                </c:pt>
                <c:pt idx="44">
                  <c:v>20.976176963403031</c:v>
                </c:pt>
                <c:pt idx="45">
                  <c:v>21.213203435596427</c:v>
                </c:pt>
                <c:pt idx="46">
                  <c:v>21.447610589527216</c:v>
                </c:pt>
                <c:pt idx="47">
                  <c:v>21.679483388678801</c:v>
                </c:pt>
                <c:pt idx="48">
                  <c:v>21.908902300206645</c:v>
                </c:pt>
                <c:pt idx="49">
                  <c:v>22.135943621178654</c:v>
                </c:pt>
                <c:pt idx="50">
                  <c:v>22.360679774997898</c:v>
                </c:pt>
                <c:pt idx="51">
                  <c:v>22.583179581272429</c:v>
                </c:pt>
                <c:pt idx="52">
                  <c:v>22.803508501982758</c:v>
                </c:pt>
                <c:pt idx="53">
                  <c:v>23.021728866442675</c:v>
                </c:pt>
                <c:pt idx="54">
                  <c:v>23.2379000772445</c:v>
                </c:pt>
                <c:pt idx="55">
                  <c:v>23.45207879911715</c:v>
                </c:pt>
                <c:pt idx="56">
                  <c:v>23.664319132398465</c:v>
                </c:pt>
                <c:pt idx="57">
                  <c:v>23.874672772626646</c:v>
                </c:pt>
                <c:pt idx="58">
                  <c:v>24.083189157584592</c:v>
                </c:pt>
                <c:pt idx="59">
                  <c:v>24.289915602982237</c:v>
                </c:pt>
                <c:pt idx="60">
                  <c:v>24.494897427831781</c:v>
                </c:pt>
                <c:pt idx="61">
                  <c:v>24.698178070456937</c:v>
                </c:pt>
                <c:pt idx="62">
                  <c:v>24.899799195977465</c:v>
                </c:pt>
                <c:pt idx="63">
                  <c:v>25.099800796022265</c:v>
                </c:pt>
                <c:pt idx="64">
                  <c:v>25.298221281347036</c:v>
                </c:pt>
                <c:pt idx="65">
                  <c:v>25.495097567963924</c:v>
                </c:pt>
                <c:pt idx="66">
                  <c:v>25.690465157330259</c:v>
                </c:pt>
                <c:pt idx="67">
                  <c:v>25.88435821108957</c:v>
                </c:pt>
                <c:pt idx="68">
                  <c:v>26.076809620810597</c:v>
                </c:pt>
                <c:pt idx="69">
                  <c:v>26.267851073127396</c:v>
                </c:pt>
                <c:pt idx="70">
                  <c:v>26.457513110645905</c:v>
                </c:pt>
                <c:pt idx="71">
                  <c:v>26.645825188948457</c:v>
                </c:pt>
                <c:pt idx="72">
                  <c:v>26.832815729997478</c:v>
                </c:pt>
                <c:pt idx="73">
                  <c:v>27.018512172212592</c:v>
                </c:pt>
                <c:pt idx="74">
                  <c:v>27.202941017470888</c:v>
                </c:pt>
                <c:pt idx="75">
                  <c:v>27.386127875258307</c:v>
                </c:pt>
                <c:pt idx="76">
                  <c:v>27.568097504180443</c:v>
                </c:pt>
                <c:pt idx="77">
                  <c:v>27.748873851023216</c:v>
                </c:pt>
                <c:pt idx="78">
                  <c:v>27.928480087537881</c:v>
                </c:pt>
                <c:pt idx="79">
                  <c:v>28.106938645110393</c:v>
                </c:pt>
                <c:pt idx="80">
                  <c:v>28.284271247461902</c:v>
                </c:pt>
                <c:pt idx="81">
                  <c:v>28.460498941515414</c:v>
                </c:pt>
                <c:pt idx="82">
                  <c:v>28.635642126552707</c:v>
                </c:pt>
                <c:pt idx="83">
                  <c:v>28.809720581775867</c:v>
                </c:pt>
                <c:pt idx="84">
                  <c:v>28.982753492378876</c:v>
                </c:pt>
                <c:pt idx="85">
                  <c:v>29.154759474226502</c:v>
                </c:pt>
                <c:pt idx="86">
                  <c:v>29.32575659723036</c:v>
                </c:pt>
                <c:pt idx="87">
                  <c:v>29.49576240750525</c:v>
                </c:pt>
                <c:pt idx="88">
                  <c:v>29.664793948382652</c:v>
                </c:pt>
                <c:pt idx="89">
                  <c:v>29.832867780352597</c:v>
                </c:pt>
                <c:pt idx="90">
                  <c:v>30</c:v>
                </c:pt>
                <c:pt idx="91">
                  <c:v>30.166206257996713</c:v>
                </c:pt>
                <c:pt idx="92">
                  <c:v>30.331501776206203</c:v>
                </c:pt>
                <c:pt idx="93">
                  <c:v>30.495901363953813</c:v>
                </c:pt>
                <c:pt idx="94">
                  <c:v>30.659419433511783</c:v>
                </c:pt>
                <c:pt idx="95">
                  <c:v>30.822070014844883</c:v>
                </c:pt>
                <c:pt idx="96">
                  <c:v>30.983866769659336</c:v>
                </c:pt>
                <c:pt idx="97">
                  <c:v>31.144823004794873</c:v>
                </c:pt>
                <c:pt idx="98">
                  <c:v>31.304951684997057</c:v>
                </c:pt>
                <c:pt idx="99">
                  <c:v>31.464265445104548</c:v>
                </c:pt>
              </c:numCache>
            </c:numRef>
          </c:yVal>
          <c:smooth val="1"/>
          <c:extLst>
            <c:ext xmlns:c16="http://schemas.microsoft.com/office/drawing/2014/chart" uri="{C3380CC4-5D6E-409C-BE32-E72D297353CC}">
              <c16:uniqueId val="{00000000-B950-4A13-95DC-2BDB477965F4}"/>
            </c:ext>
          </c:extLst>
        </c:ser>
        <c:dLbls>
          <c:showLegendKey val="0"/>
          <c:showVal val="0"/>
          <c:showCatName val="0"/>
          <c:showSerName val="0"/>
          <c:showPercent val="0"/>
          <c:showBubbleSize val="0"/>
        </c:dLbls>
        <c:axId val="330876912"/>
        <c:axId val="330877240"/>
      </c:scatterChart>
      <c:valAx>
        <c:axId val="330876912"/>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30877240"/>
        <c:crosses val="autoZero"/>
        <c:crossBetween val="midCat"/>
      </c:valAx>
      <c:valAx>
        <c:axId val="33087724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30876912"/>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Standard</a:t>
            </a:r>
            <a:r>
              <a:rPr lang="en-US" baseline="0"/>
              <a:t> error as a function sample size</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smoothMarker"/>
        <c:varyColors val="0"/>
        <c:ser>
          <c:idx val="0"/>
          <c:order val="0"/>
          <c:spPr>
            <a:ln w="19050" cap="rnd">
              <a:solidFill>
                <a:schemeClr val="accent1"/>
              </a:solidFill>
              <a:round/>
            </a:ln>
            <a:effectLst/>
          </c:spPr>
          <c:marker>
            <c:symbol val="none"/>
          </c:marker>
          <c:xVal>
            <c:numRef>
              <c:f>Sheet1!$B$2:$B$100</c:f>
              <c:numCache>
                <c:formatCode>General</c:formatCode>
                <c:ptCount val="99"/>
                <c:pt idx="0">
                  <c:v>10</c:v>
                </c:pt>
                <c:pt idx="1">
                  <c:v>20</c:v>
                </c:pt>
                <c:pt idx="2">
                  <c:v>30</c:v>
                </c:pt>
                <c:pt idx="3">
                  <c:v>40</c:v>
                </c:pt>
                <c:pt idx="4">
                  <c:v>50</c:v>
                </c:pt>
                <c:pt idx="5">
                  <c:v>60</c:v>
                </c:pt>
                <c:pt idx="6">
                  <c:v>70</c:v>
                </c:pt>
                <c:pt idx="7">
                  <c:v>80</c:v>
                </c:pt>
                <c:pt idx="8">
                  <c:v>90</c:v>
                </c:pt>
                <c:pt idx="9">
                  <c:v>100</c:v>
                </c:pt>
                <c:pt idx="10">
                  <c:v>110</c:v>
                </c:pt>
                <c:pt idx="11">
                  <c:v>120</c:v>
                </c:pt>
                <c:pt idx="12">
                  <c:v>130</c:v>
                </c:pt>
                <c:pt idx="13">
                  <c:v>140</c:v>
                </c:pt>
                <c:pt idx="14">
                  <c:v>150</c:v>
                </c:pt>
                <c:pt idx="15">
                  <c:v>160</c:v>
                </c:pt>
                <c:pt idx="16">
                  <c:v>170</c:v>
                </c:pt>
                <c:pt idx="17">
                  <c:v>180</c:v>
                </c:pt>
                <c:pt idx="18">
                  <c:v>190</c:v>
                </c:pt>
                <c:pt idx="19">
                  <c:v>200</c:v>
                </c:pt>
                <c:pt idx="20">
                  <c:v>210</c:v>
                </c:pt>
                <c:pt idx="21">
                  <c:v>220</c:v>
                </c:pt>
                <c:pt idx="22">
                  <c:v>230</c:v>
                </c:pt>
                <c:pt idx="23">
                  <c:v>240</c:v>
                </c:pt>
                <c:pt idx="24">
                  <c:v>250</c:v>
                </c:pt>
                <c:pt idx="25">
                  <c:v>260</c:v>
                </c:pt>
                <c:pt idx="26">
                  <c:v>270</c:v>
                </c:pt>
                <c:pt idx="27">
                  <c:v>280</c:v>
                </c:pt>
                <c:pt idx="28">
                  <c:v>290</c:v>
                </c:pt>
                <c:pt idx="29">
                  <c:v>300</c:v>
                </c:pt>
                <c:pt idx="30">
                  <c:v>310</c:v>
                </c:pt>
                <c:pt idx="31">
                  <c:v>320</c:v>
                </c:pt>
                <c:pt idx="32">
                  <c:v>330</c:v>
                </c:pt>
                <c:pt idx="33">
                  <c:v>340</c:v>
                </c:pt>
                <c:pt idx="34">
                  <c:v>350</c:v>
                </c:pt>
                <c:pt idx="35">
                  <c:v>360</c:v>
                </c:pt>
                <c:pt idx="36">
                  <c:v>370</c:v>
                </c:pt>
                <c:pt idx="37">
                  <c:v>380</c:v>
                </c:pt>
                <c:pt idx="38">
                  <c:v>390</c:v>
                </c:pt>
                <c:pt idx="39">
                  <c:v>400</c:v>
                </c:pt>
                <c:pt idx="40">
                  <c:v>410</c:v>
                </c:pt>
                <c:pt idx="41">
                  <c:v>420</c:v>
                </c:pt>
                <c:pt idx="42">
                  <c:v>430</c:v>
                </c:pt>
                <c:pt idx="43">
                  <c:v>440</c:v>
                </c:pt>
                <c:pt idx="44">
                  <c:v>450</c:v>
                </c:pt>
                <c:pt idx="45">
                  <c:v>460</c:v>
                </c:pt>
                <c:pt idx="46">
                  <c:v>470</c:v>
                </c:pt>
                <c:pt idx="47">
                  <c:v>480</c:v>
                </c:pt>
                <c:pt idx="48">
                  <c:v>490</c:v>
                </c:pt>
                <c:pt idx="49">
                  <c:v>500</c:v>
                </c:pt>
                <c:pt idx="50">
                  <c:v>510</c:v>
                </c:pt>
                <c:pt idx="51">
                  <c:v>520</c:v>
                </c:pt>
                <c:pt idx="52">
                  <c:v>530</c:v>
                </c:pt>
                <c:pt idx="53">
                  <c:v>540</c:v>
                </c:pt>
                <c:pt idx="54">
                  <c:v>550</c:v>
                </c:pt>
                <c:pt idx="55">
                  <c:v>560</c:v>
                </c:pt>
                <c:pt idx="56">
                  <c:v>570</c:v>
                </c:pt>
                <c:pt idx="57">
                  <c:v>580</c:v>
                </c:pt>
                <c:pt idx="58">
                  <c:v>590</c:v>
                </c:pt>
                <c:pt idx="59">
                  <c:v>600</c:v>
                </c:pt>
                <c:pt idx="60">
                  <c:v>610</c:v>
                </c:pt>
                <c:pt idx="61">
                  <c:v>620</c:v>
                </c:pt>
                <c:pt idx="62">
                  <c:v>630</c:v>
                </c:pt>
                <c:pt idx="63">
                  <c:v>640</c:v>
                </c:pt>
                <c:pt idx="64">
                  <c:v>650</c:v>
                </c:pt>
                <c:pt idx="65">
                  <c:v>660</c:v>
                </c:pt>
                <c:pt idx="66">
                  <c:v>670</c:v>
                </c:pt>
                <c:pt idx="67">
                  <c:v>680</c:v>
                </c:pt>
                <c:pt idx="68">
                  <c:v>690</c:v>
                </c:pt>
                <c:pt idx="69">
                  <c:v>700</c:v>
                </c:pt>
                <c:pt idx="70">
                  <c:v>710</c:v>
                </c:pt>
                <c:pt idx="71">
                  <c:v>720</c:v>
                </c:pt>
                <c:pt idx="72">
                  <c:v>730</c:v>
                </c:pt>
                <c:pt idx="73">
                  <c:v>740</c:v>
                </c:pt>
                <c:pt idx="74">
                  <c:v>750</c:v>
                </c:pt>
                <c:pt idx="75">
                  <c:v>760</c:v>
                </c:pt>
                <c:pt idx="76">
                  <c:v>770</c:v>
                </c:pt>
                <c:pt idx="77">
                  <c:v>780</c:v>
                </c:pt>
                <c:pt idx="78">
                  <c:v>790</c:v>
                </c:pt>
                <c:pt idx="79">
                  <c:v>800</c:v>
                </c:pt>
                <c:pt idx="80">
                  <c:v>810</c:v>
                </c:pt>
                <c:pt idx="81">
                  <c:v>820</c:v>
                </c:pt>
                <c:pt idx="82">
                  <c:v>830</c:v>
                </c:pt>
                <c:pt idx="83">
                  <c:v>840</c:v>
                </c:pt>
                <c:pt idx="84">
                  <c:v>850</c:v>
                </c:pt>
                <c:pt idx="85">
                  <c:v>860</c:v>
                </c:pt>
                <c:pt idx="86">
                  <c:v>870</c:v>
                </c:pt>
                <c:pt idx="87">
                  <c:v>880</c:v>
                </c:pt>
                <c:pt idx="88">
                  <c:v>890</c:v>
                </c:pt>
                <c:pt idx="89">
                  <c:v>900</c:v>
                </c:pt>
                <c:pt idx="90">
                  <c:v>910</c:v>
                </c:pt>
                <c:pt idx="91">
                  <c:v>920</c:v>
                </c:pt>
                <c:pt idx="92">
                  <c:v>930</c:v>
                </c:pt>
                <c:pt idx="93">
                  <c:v>940</c:v>
                </c:pt>
                <c:pt idx="94">
                  <c:v>950</c:v>
                </c:pt>
                <c:pt idx="95">
                  <c:v>960</c:v>
                </c:pt>
                <c:pt idx="96">
                  <c:v>970</c:v>
                </c:pt>
                <c:pt idx="97">
                  <c:v>980</c:v>
                </c:pt>
                <c:pt idx="98">
                  <c:v>990</c:v>
                </c:pt>
              </c:numCache>
            </c:numRef>
          </c:xVal>
          <c:yVal>
            <c:numRef>
              <c:f>Sheet1!$C$2:$C$100</c:f>
              <c:numCache>
                <c:formatCode>General</c:formatCode>
                <c:ptCount val="99"/>
                <c:pt idx="0">
                  <c:v>0.15811388300841897</c:v>
                </c:pt>
                <c:pt idx="1">
                  <c:v>5.5901699437494741E-2</c:v>
                </c:pt>
                <c:pt idx="2">
                  <c:v>4.564354645876384E-2</c:v>
                </c:pt>
                <c:pt idx="3">
                  <c:v>3.9528470752104743E-2</c:v>
                </c:pt>
                <c:pt idx="4">
                  <c:v>3.5355339059327376E-2</c:v>
                </c:pt>
                <c:pt idx="5">
                  <c:v>3.2274861218395137E-2</c:v>
                </c:pt>
                <c:pt idx="6">
                  <c:v>2.9880715233359841E-2</c:v>
                </c:pt>
                <c:pt idx="7">
                  <c:v>2.795084971874737E-2</c:v>
                </c:pt>
                <c:pt idx="8">
                  <c:v>2.6352313834736494E-2</c:v>
                </c:pt>
                <c:pt idx="9">
                  <c:v>2.5000000000000001E-2</c:v>
                </c:pt>
                <c:pt idx="10">
                  <c:v>2.3836564731139809E-2</c:v>
                </c:pt>
                <c:pt idx="11">
                  <c:v>2.282177322938192E-2</c:v>
                </c:pt>
                <c:pt idx="12">
                  <c:v>2.1926450482675733E-2</c:v>
                </c:pt>
                <c:pt idx="13">
                  <c:v>2.1128856368212913E-2</c:v>
                </c:pt>
                <c:pt idx="14">
                  <c:v>2.0412414523193152E-2</c:v>
                </c:pt>
                <c:pt idx="15">
                  <c:v>1.9764235376052371E-2</c:v>
                </c:pt>
                <c:pt idx="16">
                  <c:v>1.9174124721184259E-2</c:v>
                </c:pt>
                <c:pt idx="17">
                  <c:v>1.8633899812498248E-2</c:v>
                </c:pt>
                <c:pt idx="18">
                  <c:v>1.8136906252750291E-2</c:v>
                </c:pt>
                <c:pt idx="19">
                  <c:v>1.7677669529663688E-2</c:v>
                </c:pt>
                <c:pt idx="20">
                  <c:v>1.7251638983558856E-2</c:v>
                </c:pt>
                <c:pt idx="21">
                  <c:v>1.6854996561581053E-2</c:v>
                </c:pt>
                <c:pt idx="22">
                  <c:v>1.6484511834894675E-2</c:v>
                </c:pt>
                <c:pt idx="23">
                  <c:v>1.6137430609197569E-2</c:v>
                </c:pt>
                <c:pt idx="24">
                  <c:v>1.5811388300841896E-2</c:v>
                </c:pt>
                <c:pt idx="25">
                  <c:v>1.5504341823651058E-2</c:v>
                </c:pt>
                <c:pt idx="26">
                  <c:v>1.5214515486254614E-2</c:v>
                </c:pt>
                <c:pt idx="27">
                  <c:v>1.494035761667992E-2</c:v>
                </c:pt>
                <c:pt idx="28">
                  <c:v>1.4680505487867587E-2</c:v>
                </c:pt>
                <c:pt idx="29">
                  <c:v>1.4433756729740642E-2</c:v>
                </c:pt>
                <c:pt idx="30">
                  <c:v>1.419904585617662E-2</c:v>
                </c:pt>
                <c:pt idx="31">
                  <c:v>1.3975424859373685E-2</c:v>
                </c:pt>
                <c:pt idx="32">
                  <c:v>1.3762047064079509E-2</c:v>
                </c:pt>
                <c:pt idx="33">
                  <c:v>1.355815361366601E-2</c:v>
                </c:pt>
                <c:pt idx="34">
                  <c:v>1.3363062095621218E-2</c:v>
                </c:pt>
                <c:pt idx="35">
                  <c:v>1.3176156917368247E-2</c:v>
                </c:pt>
                <c:pt idx="36">
                  <c:v>1.299688112275091E-2</c:v>
                </c:pt>
                <c:pt idx="37">
                  <c:v>1.2824729401064426E-2</c:v>
                </c:pt>
                <c:pt idx="38">
                  <c:v>1.2659242088545833E-2</c:v>
                </c:pt>
                <c:pt idx="39">
                  <c:v>1.2500000000000001E-2</c:v>
                </c:pt>
                <c:pt idx="40">
                  <c:v>1.234661995811987E-2</c:v>
                </c:pt>
                <c:pt idx="41">
                  <c:v>1.2198750911856666E-2</c:v>
                </c:pt>
                <c:pt idx="42">
                  <c:v>1.2056070554260303E-2</c:v>
                </c:pt>
                <c:pt idx="43">
                  <c:v>1.1918282365569905E-2</c:v>
                </c:pt>
                <c:pt idx="44">
                  <c:v>1.1785113019775792E-2</c:v>
                </c:pt>
                <c:pt idx="45">
                  <c:v>1.1656310103003923E-2</c:v>
                </c:pt>
                <c:pt idx="46">
                  <c:v>1.1531640100361062E-2</c:v>
                </c:pt>
                <c:pt idx="47">
                  <c:v>1.141088661469096E-2</c:v>
                </c:pt>
                <c:pt idx="48">
                  <c:v>1.1293848786315641E-2</c:v>
                </c:pt>
                <c:pt idx="49">
                  <c:v>1.1180339887498949E-2</c:v>
                </c:pt>
                <c:pt idx="50">
                  <c:v>1.1070186069251191E-2</c:v>
                </c:pt>
                <c:pt idx="51">
                  <c:v>1.0963225241337866E-2</c:v>
                </c:pt>
                <c:pt idx="52">
                  <c:v>1.0859306069076735E-2</c:v>
                </c:pt>
                <c:pt idx="53">
                  <c:v>1.075828707279838E-2</c:v>
                </c:pt>
                <c:pt idx="54">
                  <c:v>1.066003581778052E-2</c:v>
                </c:pt>
                <c:pt idx="55">
                  <c:v>1.0564428184106456E-2</c:v>
                </c:pt>
                <c:pt idx="56">
                  <c:v>1.0471347707292387E-2</c:v>
                </c:pt>
                <c:pt idx="57">
                  <c:v>1.0380684981717497E-2</c:v>
                </c:pt>
                <c:pt idx="58">
                  <c:v>1.0292337119907728E-2</c:v>
                </c:pt>
                <c:pt idx="59">
                  <c:v>1.0206207261596576E-2</c:v>
                </c:pt>
                <c:pt idx="60">
                  <c:v>1.012220412723645E-2</c:v>
                </c:pt>
                <c:pt idx="61">
                  <c:v>1.0040241611281236E-2</c:v>
                </c:pt>
                <c:pt idx="62">
                  <c:v>9.9602384111199468E-3</c:v>
                </c:pt>
                <c:pt idx="63">
                  <c:v>9.8821176880261857E-3</c:v>
                </c:pt>
                <c:pt idx="64">
                  <c:v>9.8058067569092022E-3</c:v>
                </c:pt>
                <c:pt idx="65">
                  <c:v>9.731236802019037E-3</c:v>
                </c:pt>
                <c:pt idx="66">
                  <c:v>9.6583426160781975E-3</c:v>
                </c:pt>
                <c:pt idx="67">
                  <c:v>9.5870623605921294E-3</c:v>
                </c:pt>
                <c:pt idx="68">
                  <c:v>9.5173373453360122E-3</c:v>
                </c:pt>
                <c:pt idx="69">
                  <c:v>9.4491118252306803E-3</c:v>
                </c:pt>
                <c:pt idx="70">
                  <c:v>9.3823328130100189E-3</c:v>
                </c:pt>
                <c:pt idx="71">
                  <c:v>9.3169499062491241E-3</c:v>
                </c:pt>
                <c:pt idx="72">
                  <c:v>9.2529151274700662E-3</c:v>
                </c:pt>
                <c:pt idx="73">
                  <c:v>9.1901827761725965E-3</c:v>
                </c:pt>
                <c:pt idx="74">
                  <c:v>9.1287092917527683E-3</c:v>
                </c:pt>
                <c:pt idx="75">
                  <c:v>9.0684531263751453E-3</c:v>
                </c:pt>
                <c:pt idx="76">
                  <c:v>9.0093746269555887E-3</c:v>
                </c:pt>
                <c:pt idx="77">
                  <c:v>8.9514359254929121E-3</c:v>
                </c:pt>
                <c:pt idx="78">
                  <c:v>8.89460083706025E-3</c:v>
                </c:pt>
                <c:pt idx="79">
                  <c:v>8.838834764831844E-3</c:v>
                </c:pt>
                <c:pt idx="80">
                  <c:v>8.7841046115788319E-3</c:v>
                </c:pt>
                <c:pt idx="81">
                  <c:v>8.730378697119727E-3</c:v>
                </c:pt>
                <c:pt idx="82">
                  <c:v>8.6776266812577905E-3</c:v>
                </c:pt>
                <c:pt idx="83">
                  <c:v>8.6258194917794278E-3</c:v>
                </c:pt>
                <c:pt idx="84">
                  <c:v>8.5749292571254427E-3</c:v>
                </c:pt>
                <c:pt idx="85">
                  <c:v>8.5249292433809184E-3</c:v>
                </c:pt>
                <c:pt idx="86">
                  <c:v>8.4757937952601309E-3</c:v>
                </c:pt>
                <c:pt idx="87">
                  <c:v>8.4274982807905265E-3</c:v>
                </c:pt>
                <c:pt idx="88">
                  <c:v>8.3800190394248859E-3</c:v>
                </c:pt>
                <c:pt idx="89">
                  <c:v>8.3333333333333332E-3</c:v>
                </c:pt>
                <c:pt idx="90">
                  <c:v>8.2874193016474491E-3</c:v>
                </c:pt>
                <c:pt idx="91">
                  <c:v>8.2422559174473373E-3</c:v>
                </c:pt>
                <c:pt idx="92">
                  <c:v>8.1978229472994112E-3</c:v>
                </c:pt>
                <c:pt idx="93">
                  <c:v>8.1541009131680282E-3</c:v>
                </c:pt>
                <c:pt idx="94">
                  <c:v>8.1110710565381276E-3</c:v>
                </c:pt>
                <c:pt idx="95">
                  <c:v>8.0687153045987843E-3</c:v>
                </c:pt>
                <c:pt idx="96">
                  <c:v>8.0270162383491942E-3</c:v>
                </c:pt>
                <c:pt idx="97">
                  <c:v>7.985957062499249E-3</c:v>
                </c:pt>
                <c:pt idx="98">
                  <c:v>7.945521577046602E-3</c:v>
                </c:pt>
              </c:numCache>
            </c:numRef>
          </c:yVal>
          <c:smooth val="1"/>
          <c:extLst>
            <c:ext xmlns:c16="http://schemas.microsoft.com/office/drawing/2014/chart" uri="{C3380CC4-5D6E-409C-BE32-E72D297353CC}">
              <c16:uniqueId val="{00000000-8B19-4C4F-8B60-F7CA42195C87}"/>
            </c:ext>
          </c:extLst>
        </c:ser>
        <c:dLbls>
          <c:showLegendKey val="0"/>
          <c:showVal val="0"/>
          <c:showCatName val="0"/>
          <c:showSerName val="0"/>
          <c:showPercent val="0"/>
          <c:showBubbleSize val="0"/>
        </c:dLbls>
        <c:axId val="412872128"/>
        <c:axId val="412873440"/>
      </c:scatterChart>
      <c:valAx>
        <c:axId val="412872128"/>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Sample size</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12873440"/>
        <c:crosses val="autoZero"/>
        <c:crossBetween val="midCat"/>
      </c:valAx>
      <c:valAx>
        <c:axId val="41287344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s.e.</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12872128"/>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a:latin typeface="Segoe UI" pitchFamily="34" charset="0"/>
              </a:rPr>
              <a:t>Microsoft Research 2013</a:t>
            </a: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5B6A60E7-2D53-4E43-BBED-95418411E14A}" type="datetime8">
              <a:rPr lang="en-US" smtClean="0">
                <a:latin typeface="Segoe UI" pitchFamily="34" charset="0"/>
              </a:rPr>
              <a:t>6/8/21 9:50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a:t>Microsoft Research 2013</a:t>
            </a:r>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2DFDA5C7-BBAE-481E-8BF7-731156A2E2C1}" type="datetime8">
              <a:rPr lang="en-US" smtClean="0"/>
              <a:t>6/8/21 9:45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Microsoft Research 2013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DFDA5C7-BBAE-481E-8BF7-731156A2E2C1}" type="datetime8">
              <a:rPr lang="en-US" smtClean="0"/>
              <a:t>6/8/21 9:45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39313321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Maybe we should put the t-stat here instead?</a:t>
            </a:r>
          </a:p>
          <a:p>
            <a:r>
              <a:rPr lang="en-US"/>
              <a:t>There’s something silly about the N = 10 sampling because we wouldn’t nail the means exactly …</a:t>
            </a:r>
          </a:p>
        </p:txBody>
      </p:sp>
      <p:sp>
        <p:nvSpPr>
          <p:cNvPr id="4" name="Slide Number Placeholder 3"/>
          <p:cNvSpPr>
            <a:spLocks noGrp="1"/>
          </p:cNvSpPr>
          <p:nvPr>
            <p:ph type="sldNum" sz="quarter" idx="5"/>
          </p:nvPr>
        </p:nvSpPr>
        <p:spPr/>
        <p:txBody>
          <a:bodyPr/>
          <a:lstStyle/>
          <a:p>
            <a:fld id="{B479BCA4-2022-5145-80AC-9310DA83E1E2}" type="slidenum">
              <a:rPr lang="en-US" smtClean="0"/>
              <a:t>11</a:t>
            </a:fld>
            <a:endParaRPr lang="en-US"/>
          </a:p>
        </p:txBody>
      </p:sp>
    </p:spTree>
    <p:extLst>
      <p:ext uri="{BB962C8B-B14F-4D97-AF65-F5344CB8AC3E}">
        <p14:creationId xmlns:p14="http://schemas.microsoft.com/office/powerpoint/2010/main" val="10386658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12</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6/8/21 9:45 AM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21805868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13</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6/8/21 9:45 AM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30079885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14</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6/8/21 9:45 AM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36637735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15</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6/8/21 9:45 AM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8951580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16</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6/8/21 9:45 AM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28294244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17</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6/8/21 9:45 AM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28530911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18</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6/8/21 9:45 AM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19487017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19</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6/8/21 9:45 AM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16724500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20</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6/8/21 9:45 AM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3122946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Microsoft Research 2013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DFDA5C7-BBAE-481E-8BF7-731156A2E2C1}" type="datetime8">
              <a:rPr lang="en-US" smtClean="0"/>
              <a:t>6/8/21 9:45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25134922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21</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6/8/21 9:45 AM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42430964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22</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6/8/21 9:46 AM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26379771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23</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6/8/21 9:46 AM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391629999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24</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6/8/21 9:46 AM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913577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25</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6/8/21 9:46 AM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247584490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26</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6/8/21 9:46 AM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72264096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27</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6/8/21 9:46 AM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64726664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28</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6/8/21 9:47 AM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20893804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29</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6/8/21 9:47 AM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122661156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30</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6/8/21 9:47 AM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16429161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3</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6/8/21 9:45 AM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208549208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31</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6/8/21 9:47 AM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235044181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32</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6/8/21 9:47 AM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191560538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33</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6/8/21 9:47 AM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274735251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34</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6/8/21 9:47 AM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103419917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35</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6/8/21 9:47 AM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163117427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36</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6/8/21 9:47 AM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69768835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37</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6/8/21 9:47 AM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87210885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38</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6/8/21 9:50 AM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200728328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39</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6/8/21 9:50 AM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319012230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40</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6/8/21 9:50 AM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6401270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4</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6/8/21 9:45 AM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424116667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41</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6/8/21 9:50 AM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312953091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42</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6/8/21 9:50 AM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215509180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43</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6/8/21 9:50 AM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11138991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5</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6/8/21 9:45 AM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23812798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6</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6/8/21 9:45 AM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34184703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7</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6/8/21 9:45 AM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35695841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8</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6/8/21 9:45 AM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12864401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Maybe we should put the t-stat here instead?</a:t>
            </a:r>
          </a:p>
          <a:p>
            <a:r>
              <a:rPr lang="en-US"/>
              <a:t>There’s something silly about the N = 10 sampling because we wouldn’t nail the means exactly …</a:t>
            </a:r>
          </a:p>
        </p:txBody>
      </p:sp>
      <p:sp>
        <p:nvSpPr>
          <p:cNvPr id="4" name="Slide Number Placeholder 3"/>
          <p:cNvSpPr>
            <a:spLocks noGrp="1"/>
          </p:cNvSpPr>
          <p:nvPr>
            <p:ph type="sldNum" sz="quarter" idx="5"/>
          </p:nvPr>
        </p:nvSpPr>
        <p:spPr/>
        <p:txBody>
          <a:bodyPr/>
          <a:lstStyle/>
          <a:p>
            <a:fld id="{B479BCA4-2022-5145-80AC-9310DA83E1E2}" type="slidenum">
              <a:rPr lang="en-US" smtClean="0"/>
              <a:t>10</a:t>
            </a:fld>
            <a:endParaRPr lang="en-US"/>
          </a:p>
        </p:txBody>
      </p:sp>
    </p:spTree>
    <p:extLst>
      <p:ext uri="{BB962C8B-B14F-4D97-AF65-F5344CB8AC3E}">
        <p14:creationId xmlns:p14="http://schemas.microsoft.com/office/powerpoint/2010/main" val="408385539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7.emf"/></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6.png"/><Relationship Id="rId1" Type="http://schemas.openxmlformats.org/officeDocument/2006/relationships/slideMaster" Target="../slideMasters/slideMaster2.xml"/><Relationship Id="rId5" Type="http://schemas.openxmlformats.org/officeDocument/2006/relationships/image" Target="../media/image4.png"/><Relationship Id="rId4" Type="http://schemas.openxmlformats.org/officeDocument/2006/relationships/image" Target="../media/image7.emf"/></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 Id="rId5" Type="http://schemas.openxmlformats.org/officeDocument/2006/relationships/image" Target="../media/image4.png"/><Relationship Id="rId4" Type="http://schemas.openxmlformats.org/officeDocument/2006/relationships/image" Target="../media/image7.emf"/></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Master" Target="../slideMasters/slideMaster2.xml"/><Relationship Id="rId4" Type="http://schemas.openxmlformats.org/officeDocument/2006/relationships/image" Target="../media/image7.emf"/></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6.png"/><Relationship Id="rId1" Type="http://schemas.openxmlformats.org/officeDocument/2006/relationships/slideMaster" Target="../slideMasters/slideMaster2.xml"/><Relationship Id="rId5" Type="http://schemas.openxmlformats.org/officeDocument/2006/relationships/image" Target="../media/image7.emf"/><Relationship Id="rId4" Type="http://schemas.openxmlformats.org/officeDocument/2006/relationships/image" Target="../media/image3.png"/></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10.emf"/></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11.jpeg"/><Relationship Id="rId1" Type="http://schemas.openxmlformats.org/officeDocument/2006/relationships/slideMaster" Target="../slideMasters/slideMaster1.xml"/><Relationship Id="rId4" Type="http://schemas.openxmlformats.org/officeDocument/2006/relationships/image" Target="../media/image10.emf"/></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7.emf"/></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bg bwMode="ltGray">
      <p:bgPr>
        <a:solidFill>
          <a:srgbClr val="006EB9"/>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t="12407" b="31351"/>
          <a:stretch/>
        </p:blipFill>
        <p:spPr>
          <a:xfrm>
            <a:off x="-1" y="0"/>
            <a:ext cx="12436475" cy="6994526"/>
          </a:xfrm>
          <a:prstGeom prst="rect">
            <a:avLst/>
          </a:prstGeom>
          <a:noFill/>
          <a:ln>
            <a:noFill/>
          </a:ln>
        </p:spPr>
      </p:pic>
      <p:pic>
        <p:nvPicPr>
          <p:cNvPr id="15" name="Picture 14"/>
          <p:cNvPicPr>
            <a:picLocks noChangeAspect="1"/>
          </p:cNvPicPr>
          <p:nvPr userDrawn="1"/>
        </p:nvPicPr>
        <p:blipFill>
          <a:blip r:embed="rId3"/>
          <a:stretch>
            <a:fillRect/>
          </a:stretch>
        </p:blipFill>
        <p:spPr>
          <a:xfrm>
            <a:off x="495300" y="2488813"/>
            <a:ext cx="5580001" cy="551250"/>
          </a:xfrm>
          <a:prstGeom prst="rect">
            <a:avLst/>
          </a:prstGeom>
        </p:spPr>
      </p:pic>
      <p:pic>
        <p:nvPicPr>
          <p:cNvPr id="16" name="Picture 15"/>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white">
          <a:xfrm>
            <a:off x="10333038" y="6163073"/>
            <a:ext cx="1643341" cy="352027"/>
          </a:xfrm>
          <a:prstGeom prst="rect">
            <a:avLst/>
          </a:prstGeom>
        </p:spPr>
      </p:pic>
    </p:spTree>
    <p:extLst>
      <p:ext uri="{BB962C8B-B14F-4D97-AF65-F5344CB8AC3E}">
        <p14:creationId xmlns:p14="http://schemas.microsoft.com/office/powerpoint/2010/main" val="3432282617"/>
      </p:ext>
    </p:extLst>
  </p:cSld>
  <p:clrMapOvr>
    <a:masterClrMapping/>
  </p:clrMapOvr>
  <p:transition>
    <p:fade/>
  </p:transition>
  <p:extLst>
    <p:ext uri="{DCECCB84-F9BA-43D5-87BE-67443E8EF086}">
      <p15:sldGuideLst xmlns:p15="http://schemas.microsoft.com/office/powerpoint/2012/main">
        <p15:guide id="1" orient="horz" pos="302" userDrawn="1">
          <p15:clr>
            <a:srgbClr val="C35EA4"/>
          </p15:clr>
        </p15:guide>
        <p15:guide id="2" pos="288" userDrawn="1">
          <p15:clr>
            <a:srgbClr val="C35EA4"/>
          </p15:clr>
        </p15:guide>
        <p15:guide id="3" pos="7546" userDrawn="1">
          <p15:clr>
            <a:srgbClr val="C35EA4"/>
          </p15:clr>
        </p15:guide>
        <p15:guide id="4" orient="horz" pos="4104" userDrawn="1">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bg1">
                        <a:lumMod val="50000"/>
                      </a:schemeClr>
                    </a:gs>
                    <a:gs pos="0">
                      <a:schemeClr val="bg1">
                        <a:lumMod val="50000"/>
                      </a:schemeClr>
                    </a:gs>
                  </a:gsLst>
                  <a:lin ang="5400000" scaled="0"/>
                </a:gradFill>
              </a:defRPr>
            </a:lvl1pPr>
          </a:lstStyle>
          <a:p>
            <a:r>
              <a:rPr lang="en-US" dirty="0"/>
              <a:t>Section title</a:t>
            </a:r>
          </a:p>
        </p:txBody>
      </p:sp>
    </p:spTree>
    <p:extLst>
      <p:ext uri="{BB962C8B-B14F-4D97-AF65-F5344CB8AC3E}">
        <p14:creationId xmlns:p14="http://schemas.microsoft.com/office/powerpoint/2010/main" val="7625369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bg1">
                        <a:lumMod val="50000"/>
                      </a:schemeClr>
                    </a:gs>
                    <a:gs pos="0">
                      <a:schemeClr val="bg1">
                        <a:lumMod val="50000"/>
                      </a:schemeClr>
                    </a:gs>
                  </a:gsLst>
                  <a:lin ang="5400000" scaled="0"/>
                </a:gradFill>
              </a:defRPr>
            </a:lvl1pPr>
          </a:lstStyle>
          <a:p>
            <a:r>
              <a:rPr lang="en-US" dirty="0"/>
              <a:t>Section title</a:t>
            </a:r>
          </a:p>
        </p:txBody>
      </p:sp>
    </p:spTree>
    <p:extLst>
      <p:ext uri="{BB962C8B-B14F-4D97-AF65-F5344CB8AC3E}">
        <p14:creationId xmlns:p14="http://schemas.microsoft.com/office/powerpoint/2010/main" val="24722716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92881"/>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sz="2000"/>
            </a:lvl3pPr>
            <a:lvl4pPr marL="457200" indent="0">
              <a:buNone/>
              <a:defRPr sz="1800"/>
            </a:lvl4pPr>
            <a:lvl5pPr marL="685800" indent="0">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74816850"/>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92881"/>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sz="2000"/>
            </a:lvl3pPr>
            <a:lvl4pPr marL="457200" indent="0">
              <a:buNone/>
              <a:defRPr sz="1800"/>
            </a:lvl4pPr>
            <a:lvl5pPr marL="685800" indent="0">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43985228"/>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7" name="Content Placeholder 6"/>
          <p:cNvSpPr>
            <a:spLocks noGrp="1"/>
          </p:cNvSpPr>
          <p:nvPr>
            <p:ph sz="quarter" idx="10"/>
          </p:nvPr>
        </p:nvSpPr>
        <p:spPr>
          <a:xfrm>
            <a:off x="274638" y="1214438"/>
            <a:ext cx="11887200" cy="54832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53196831"/>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29941979"/>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sz="1800"/>
            </a:lvl4pPr>
            <a:lvl5pPr marL="685800" indent="0">
              <a:buNone/>
              <a:tabLst/>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sz="1800"/>
            </a:lvl4pPr>
            <a:lvl5pPr marL="685800" indent="0">
              <a:buNone/>
              <a:tabLst/>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6853403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sz="1800"/>
            </a:lvl4pPr>
            <a:lvl5pPr marL="685800" indent="0">
              <a:buNone/>
              <a:tabLst/>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sz="1800"/>
            </a:lvl4pPr>
            <a:lvl5pPr marL="685800" indent="0">
              <a:buNone/>
              <a:tabLst/>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18839873"/>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287338" indent="-287338">
              <a:spcBef>
                <a:spcPts val="1224"/>
              </a:spcBef>
              <a:buClr>
                <a:schemeClr val="tx1"/>
              </a:buClr>
              <a:buFont typeface="Arial" pitchFamily="34" charset="0"/>
              <a:buChar char="•"/>
              <a:defRPr sz="3600"/>
            </a:lvl1pPr>
            <a:lvl2pPr marL="531166" indent="-233195">
              <a:defRPr sz="2000"/>
            </a:lvl2pPr>
            <a:lvl3pPr marL="699585" indent="-168419">
              <a:tabLst/>
              <a:defRPr sz="2000"/>
            </a:lvl3pPr>
            <a:lvl4pPr marL="880958" indent="-181374">
              <a:defRPr sz="1800"/>
            </a:lvl4pPr>
            <a:lvl5pPr marL="1049377" indent="-168419">
              <a:tabLst/>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287338" indent="-287338">
              <a:spcBef>
                <a:spcPts val="1224"/>
              </a:spcBef>
              <a:buClr>
                <a:schemeClr val="tx1"/>
              </a:buClr>
              <a:buFont typeface="Arial" pitchFamily="34" charset="0"/>
              <a:buChar char="•"/>
              <a:defRPr sz="3600"/>
            </a:lvl1pPr>
            <a:lvl2pPr marL="531166" indent="-233195">
              <a:defRPr sz="2000"/>
            </a:lvl2pPr>
            <a:lvl3pPr marL="699585" indent="-168419">
              <a:tabLst/>
              <a:defRPr sz="2000"/>
            </a:lvl3pPr>
            <a:lvl4pPr marL="880958" indent="-181374">
              <a:defRPr sz="1800"/>
            </a:lvl4pPr>
            <a:lvl5pPr marL="1049377" indent="-168419">
              <a:tabLst/>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671501"/>
          </a:xfrm>
        </p:spPr>
        <p:txBody>
          <a:bodyPr wrap="square">
            <a:spAutoFit/>
          </a:bodyPr>
          <a:lstStyle>
            <a:lvl1pPr marL="287338" indent="-287338">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66" indent="-233195">
              <a:defRPr sz="2400"/>
            </a:lvl2pPr>
            <a:lvl3pPr marL="699585" indent="-168419">
              <a:tabLst/>
              <a:defRPr sz="24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671501"/>
          </a:xfrm>
        </p:spPr>
        <p:txBody>
          <a:bodyPr wrap="square">
            <a:spAutoFit/>
          </a:bodyPr>
          <a:lstStyle>
            <a:lvl1pPr marL="287338" indent="-287338">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66" indent="-233195">
              <a:defRPr sz="2400"/>
            </a:lvl2pPr>
            <a:lvl3pPr marL="699585" indent="-168419">
              <a:tabLst/>
              <a:defRPr sz="24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98371309"/>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3_Walkin">
    <p:bg bwMode="ltGray">
      <p:bgPr>
        <a:solidFill>
          <a:schemeClr val="bg1"/>
        </a:solidFill>
        <a:effectLst/>
      </p:bgPr>
    </p:bg>
    <p:spTree>
      <p:nvGrpSpPr>
        <p:cNvPr id="1" name=""/>
        <p:cNvGrpSpPr/>
        <p:nvPr/>
      </p:nvGrpSpPr>
      <p:grpSpPr>
        <a:xfrm>
          <a:off x="0" y="0"/>
          <a:ext cx="0" cy="0"/>
          <a:chOff x="0" y="0"/>
          <a:chExt cx="0" cy="0"/>
        </a:xfrm>
      </p:grpSpPr>
      <p:pic>
        <p:nvPicPr>
          <p:cNvPr id="15" name="Picture 1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516364" y="469053"/>
            <a:ext cx="1462911" cy="313376"/>
          </a:xfrm>
          <a:prstGeom prst="rect">
            <a:avLst/>
          </a:prstGeom>
        </p:spPr>
      </p:pic>
      <p:sp>
        <p:nvSpPr>
          <p:cNvPr id="16" name="Freeform 5"/>
          <p:cNvSpPr>
            <a:spLocks noEditPoints="1"/>
          </p:cNvSpPr>
          <p:nvPr userDrawn="1"/>
        </p:nvSpPr>
        <p:spPr bwMode="auto">
          <a:xfrm>
            <a:off x="4846638" y="2622117"/>
            <a:ext cx="6626093" cy="650876"/>
          </a:xfrm>
          <a:custGeom>
            <a:avLst/>
            <a:gdLst>
              <a:gd name="T0" fmla="*/ 67 w 1484"/>
              <a:gd name="T1" fmla="*/ 117 h 143"/>
              <a:gd name="T2" fmla="*/ 15 w 1484"/>
              <a:gd name="T3" fmla="*/ 141 h 143"/>
              <a:gd name="T4" fmla="*/ 63 w 1484"/>
              <a:gd name="T5" fmla="*/ 141 h 143"/>
              <a:gd name="T6" fmla="*/ 119 w 1484"/>
              <a:gd name="T7" fmla="*/ 53 h 143"/>
              <a:gd name="T8" fmla="*/ 173 w 1484"/>
              <a:gd name="T9" fmla="*/ 4 h 143"/>
              <a:gd name="T10" fmla="*/ 180 w 1484"/>
              <a:gd name="T11" fmla="*/ 21 h 143"/>
              <a:gd name="T12" fmla="*/ 165 w 1484"/>
              <a:gd name="T13" fmla="*/ 141 h 143"/>
              <a:gd name="T14" fmla="*/ 226 w 1484"/>
              <a:gd name="T15" fmla="*/ 121 h 143"/>
              <a:gd name="T16" fmla="*/ 272 w 1484"/>
              <a:gd name="T17" fmla="*/ 50 h 143"/>
              <a:gd name="T18" fmla="*/ 223 w 1484"/>
              <a:gd name="T19" fmla="*/ 138 h 143"/>
              <a:gd name="T20" fmla="*/ 333 w 1484"/>
              <a:gd name="T21" fmla="*/ 46 h 143"/>
              <a:gd name="T22" fmla="*/ 293 w 1484"/>
              <a:gd name="T23" fmla="*/ 47 h 143"/>
              <a:gd name="T24" fmla="*/ 330 w 1484"/>
              <a:gd name="T25" fmla="*/ 59 h 143"/>
              <a:gd name="T26" fmla="*/ 359 w 1484"/>
              <a:gd name="T27" fmla="*/ 58 h 143"/>
              <a:gd name="T28" fmla="*/ 439 w 1484"/>
              <a:gd name="T29" fmla="*/ 94 h 143"/>
              <a:gd name="T30" fmla="*/ 362 w 1484"/>
              <a:gd name="T31" fmla="*/ 95 h 143"/>
              <a:gd name="T32" fmla="*/ 416 w 1484"/>
              <a:gd name="T33" fmla="*/ 121 h 143"/>
              <a:gd name="T34" fmla="*/ 474 w 1484"/>
              <a:gd name="T35" fmla="*/ 61 h 143"/>
              <a:gd name="T36" fmla="*/ 464 w 1484"/>
              <a:gd name="T37" fmla="*/ 53 h 143"/>
              <a:gd name="T38" fmla="*/ 497 w 1484"/>
              <a:gd name="T39" fmla="*/ 117 h 143"/>
              <a:gd name="T40" fmla="*/ 503 w 1484"/>
              <a:gd name="T41" fmla="*/ 136 h 143"/>
              <a:gd name="T42" fmla="*/ 538 w 1484"/>
              <a:gd name="T43" fmla="*/ 58 h 143"/>
              <a:gd name="T44" fmla="*/ 618 w 1484"/>
              <a:gd name="T45" fmla="*/ 94 h 143"/>
              <a:gd name="T46" fmla="*/ 540 w 1484"/>
              <a:gd name="T47" fmla="*/ 95 h 143"/>
              <a:gd name="T48" fmla="*/ 594 w 1484"/>
              <a:gd name="T49" fmla="*/ 121 h 143"/>
              <a:gd name="T50" fmla="*/ 641 w 1484"/>
              <a:gd name="T51" fmla="*/ 47 h 143"/>
              <a:gd name="T52" fmla="*/ 656 w 1484"/>
              <a:gd name="T53" fmla="*/ 141 h 143"/>
              <a:gd name="T54" fmla="*/ 656 w 1484"/>
              <a:gd name="T55" fmla="*/ 33 h 143"/>
              <a:gd name="T56" fmla="*/ 730 w 1484"/>
              <a:gd name="T57" fmla="*/ 130 h 143"/>
              <a:gd name="T58" fmla="*/ 740 w 1484"/>
              <a:gd name="T59" fmla="*/ 47 h 143"/>
              <a:gd name="T60" fmla="*/ 685 w 1484"/>
              <a:gd name="T61" fmla="*/ 47 h 143"/>
              <a:gd name="T62" fmla="*/ 740 w 1484"/>
              <a:gd name="T63" fmla="*/ 140 h 143"/>
              <a:gd name="T64" fmla="*/ 873 w 1484"/>
              <a:gd name="T65" fmla="*/ 68 h 143"/>
              <a:gd name="T66" fmla="*/ 802 w 1484"/>
              <a:gd name="T67" fmla="*/ 141 h 143"/>
              <a:gd name="T68" fmla="*/ 868 w 1484"/>
              <a:gd name="T69" fmla="*/ 141 h 143"/>
              <a:gd name="T70" fmla="*/ 817 w 1484"/>
              <a:gd name="T71" fmla="*/ 71 h 143"/>
              <a:gd name="T72" fmla="*/ 857 w 1484"/>
              <a:gd name="T73" fmla="*/ 64 h 143"/>
              <a:gd name="T74" fmla="*/ 904 w 1484"/>
              <a:gd name="T75" fmla="*/ 69 h 143"/>
              <a:gd name="T76" fmla="*/ 974 w 1484"/>
              <a:gd name="T77" fmla="*/ 120 h 143"/>
              <a:gd name="T78" fmla="*/ 981 w 1484"/>
              <a:gd name="T79" fmla="*/ 90 h 143"/>
              <a:gd name="T80" fmla="*/ 965 w 1484"/>
              <a:gd name="T81" fmla="*/ 85 h 143"/>
              <a:gd name="T82" fmla="*/ 1010 w 1484"/>
              <a:gd name="T83" fmla="*/ 71 h 143"/>
              <a:gd name="T84" fmla="*/ 1028 w 1484"/>
              <a:gd name="T85" fmla="*/ 45 h 143"/>
              <a:gd name="T86" fmla="*/ 1033 w 1484"/>
              <a:gd name="T87" fmla="*/ 109 h 143"/>
              <a:gd name="T88" fmla="*/ 1018 w 1484"/>
              <a:gd name="T89" fmla="*/ 143 h 143"/>
              <a:gd name="T90" fmla="*/ 1137 w 1484"/>
              <a:gd name="T91" fmla="*/ 57 h 143"/>
              <a:gd name="T92" fmla="*/ 1076 w 1484"/>
              <a:gd name="T93" fmla="*/ 130 h 143"/>
              <a:gd name="T94" fmla="*/ 1089 w 1484"/>
              <a:gd name="T95" fmla="*/ 122 h 143"/>
              <a:gd name="T96" fmla="*/ 1090 w 1484"/>
              <a:gd name="T97" fmla="*/ 65 h 143"/>
              <a:gd name="T98" fmla="*/ 1234 w 1484"/>
              <a:gd name="T99" fmla="*/ 80 h 143"/>
              <a:gd name="T100" fmla="*/ 1199 w 1484"/>
              <a:gd name="T101" fmla="*/ 58 h 143"/>
              <a:gd name="T102" fmla="*/ 1190 w 1484"/>
              <a:gd name="T103" fmla="*/ 143 h 143"/>
              <a:gd name="T104" fmla="*/ 1234 w 1484"/>
              <a:gd name="T105" fmla="*/ 80 h 143"/>
              <a:gd name="T106" fmla="*/ 1175 w 1484"/>
              <a:gd name="T107" fmla="*/ 115 h 143"/>
              <a:gd name="T108" fmla="*/ 1309 w 1484"/>
              <a:gd name="T109" fmla="*/ 47 h 143"/>
              <a:gd name="T110" fmla="*/ 1275 w 1484"/>
              <a:gd name="T111" fmla="*/ 47 h 143"/>
              <a:gd name="T112" fmla="*/ 1282 w 1484"/>
              <a:gd name="T113" fmla="*/ 69 h 143"/>
              <a:gd name="T114" fmla="*/ 1362 w 1484"/>
              <a:gd name="T115" fmla="*/ 131 h 143"/>
              <a:gd name="T116" fmla="*/ 1385 w 1484"/>
              <a:gd name="T117" fmla="*/ 65 h 143"/>
              <a:gd name="T118" fmla="*/ 1320 w 1484"/>
              <a:gd name="T119" fmla="*/ 121 h 143"/>
              <a:gd name="T120" fmla="*/ 1484 w 1484"/>
              <a:gd name="T121" fmla="*/ 83 h 143"/>
              <a:gd name="T122" fmla="*/ 1406 w 1484"/>
              <a:gd name="T123" fmla="*/ 2 h 143"/>
              <a:gd name="T124" fmla="*/ 1447 w 1484"/>
              <a:gd name="T125" fmla="*/ 58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484" h="143">
                <a:moveTo>
                  <a:pt x="134" y="10"/>
                </a:moveTo>
                <a:cubicBezTo>
                  <a:pt x="115" y="10"/>
                  <a:pt x="115" y="10"/>
                  <a:pt x="115" y="10"/>
                </a:cubicBezTo>
                <a:cubicBezTo>
                  <a:pt x="74" y="101"/>
                  <a:pt x="74" y="101"/>
                  <a:pt x="74" y="101"/>
                </a:cubicBezTo>
                <a:cubicBezTo>
                  <a:pt x="73" y="103"/>
                  <a:pt x="70" y="109"/>
                  <a:pt x="67" y="117"/>
                </a:cubicBezTo>
                <a:cubicBezTo>
                  <a:pt x="67" y="117"/>
                  <a:pt x="67" y="117"/>
                  <a:pt x="67" y="117"/>
                </a:cubicBezTo>
                <a:cubicBezTo>
                  <a:pt x="66" y="114"/>
                  <a:pt x="64" y="108"/>
                  <a:pt x="61" y="101"/>
                </a:cubicBezTo>
                <a:cubicBezTo>
                  <a:pt x="20" y="10"/>
                  <a:pt x="20" y="10"/>
                  <a:pt x="20" y="10"/>
                </a:cubicBezTo>
                <a:cubicBezTo>
                  <a:pt x="0" y="10"/>
                  <a:pt x="0" y="10"/>
                  <a:pt x="0" y="10"/>
                </a:cubicBezTo>
                <a:cubicBezTo>
                  <a:pt x="0" y="141"/>
                  <a:pt x="0" y="141"/>
                  <a:pt x="0" y="141"/>
                </a:cubicBezTo>
                <a:cubicBezTo>
                  <a:pt x="15" y="141"/>
                  <a:pt x="15" y="141"/>
                  <a:pt x="15" y="141"/>
                </a:cubicBezTo>
                <a:cubicBezTo>
                  <a:pt x="15" y="53"/>
                  <a:pt x="15" y="53"/>
                  <a:pt x="15" y="53"/>
                </a:cubicBezTo>
                <a:cubicBezTo>
                  <a:pt x="15" y="41"/>
                  <a:pt x="15" y="33"/>
                  <a:pt x="14" y="27"/>
                </a:cubicBezTo>
                <a:cubicBezTo>
                  <a:pt x="15" y="27"/>
                  <a:pt x="15" y="27"/>
                  <a:pt x="15" y="27"/>
                </a:cubicBezTo>
                <a:cubicBezTo>
                  <a:pt x="16" y="34"/>
                  <a:pt x="17" y="38"/>
                  <a:pt x="18" y="41"/>
                </a:cubicBezTo>
                <a:cubicBezTo>
                  <a:pt x="63" y="141"/>
                  <a:pt x="63" y="141"/>
                  <a:pt x="63" y="141"/>
                </a:cubicBezTo>
                <a:cubicBezTo>
                  <a:pt x="71" y="141"/>
                  <a:pt x="71" y="141"/>
                  <a:pt x="71" y="141"/>
                </a:cubicBezTo>
                <a:cubicBezTo>
                  <a:pt x="116" y="40"/>
                  <a:pt x="116" y="40"/>
                  <a:pt x="116" y="40"/>
                </a:cubicBezTo>
                <a:cubicBezTo>
                  <a:pt x="117" y="37"/>
                  <a:pt x="118" y="33"/>
                  <a:pt x="120" y="27"/>
                </a:cubicBezTo>
                <a:cubicBezTo>
                  <a:pt x="120" y="27"/>
                  <a:pt x="120" y="27"/>
                  <a:pt x="120" y="27"/>
                </a:cubicBezTo>
                <a:cubicBezTo>
                  <a:pt x="119" y="37"/>
                  <a:pt x="119" y="46"/>
                  <a:pt x="119" y="53"/>
                </a:cubicBezTo>
                <a:cubicBezTo>
                  <a:pt x="119" y="141"/>
                  <a:pt x="119" y="141"/>
                  <a:pt x="119" y="141"/>
                </a:cubicBezTo>
                <a:cubicBezTo>
                  <a:pt x="134" y="141"/>
                  <a:pt x="134" y="141"/>
                  <a:pt x="134" y="141"/>
                </a:cubicBezTo>
                <a:cubicBezTo>
                  <a:pt x="134" y="10"/>
                  <a:pt x="134" y="10"/>
                  <a:pt x="134" y="10"/>
                </a:cubicBezTo>
                <a:close/>
                <a:moveTo>
                  <a:pt x="180" y="7"/>
                </a:moveTo>
                <a:cubicBezTo>
                  <a:pt x="178" y="5"/>
                  <a:pt x="175" y="4"/>
                  <a:pt x="173" y="4"/>
                </a:cubicBezTo>
                <a:cubicBezTo>
                  <a:pt x="170" y="4"/>
                  <a:pt x="167" y="5"/>
                  <a:pt x="166" y="7"/>
                </a:cubicBezTo>
                <a:cubicBezTo>
                  <a:pt x="164" y="9"/>
                  <a:pt x="163" y="11"/>
                  <a:pt x="163" y="13"/>
                </a:cubicBezTo>
                <a:cubicBezTo>
                  <a:pt x="163" y="16"/>
                  <a:pt x="164" y="19"/>
                  <a:pt x="166" y="21"/>
                </a:cubicBezTo>
                <a:cubicBezTo>
                  <a:pt x="168" y="22"/>
                  <a:pt x="170" y="23"/>
                  <a:pt x="173" y="23"/>
                </a:cubicBezTo>
                <a:cubicBezTo>
                  <a:pt x="175" y="23"/>
                  <a:pt x="178" y="22"/>
                  <a:pt x="180" y="21"/>
                </a:cubicBezTo>
                <a:cubicBezTo>
                  <a:pt x="182" y="19"/>
                  <a:pt x="183" y="16"/>
                  <a:pt x="183" y="13"/>
                </a:cubicBezTo>
                <a:cubicBezTo>
                  <a:pt x="183" y="11"/>
                  <a:pt x="182" y="9"/>
                  <a:pt x="180" y="7"/>
                </a:cubicBezTo>
                <a:close/>
                <a:moveTo>
                  <a:pt x="180" y="47"/>
                </a:moveTo>
                <a:cubicBezTo>
                  <a:pt x="165" y="47"/>
                  <a:pt x="165" y="47"/>
                  <a:pt x="165" y="47"/>
                </a:cubicBezTo>
                <a:cubicBezTo>
                  <a:pt x="165" y="141"/>
                  <a:pt x="165" y="141"/>
                  <a:pt x="165" y="141"/>
                </a:cubicBezTo>
                <a:cubicBezTo>
                  <a:pt x="180" y="141"/>
                  <a:pt x="180" y="141"/>
                  <a:pt x="180" y="141"/>
                </a:cubicBezTo>
                <a:cubicBezTo>
                  <a:pt x="180" y="47"/>
                  <a:pt x="180" y="47"/>
                  <a:pt x="180" y="47"/>
                </a:cubicBezTo>
                <a:close/>
                <a:moveTo>
                  <a:pt x="272" y="123"/>
                </a:moveTo>
                <a:cubicBezTo>
                  <a:pt x="265" y="128"/>
                  <a:pt x="257" y="131"/>
                  <a:pt x="249" y="131"/>
                </a:cubicBezTo>
                <a:cubicBezTo>
                  <a:pt x="239" y="131"/>
                  <a:pt x="231" y="127"/>
                  <a:pt x="226" y="121"/>
                </a:cubicBezTo>
                <a:cubicBezTo>
                  <a:pt x="220" y="115"/>
                  <a:pt x="217" y="106"/>
                  <a:pt x="217" y="95"/>
                </a:cubicBezTo>
                <a:cubicBezTo>
                  <a:pt x="217" y="84"/>
                  <a:pt x="220" y="75"/>
                  <a:pt x="226" y="68"/>
                </a:cubicBezTo>
                <a:cubicBezTo>
                  <a:pt x="232" y="61"/>
                  <a:pt x="240" y="58"/>
                  <a:pt x="250" y="58"/>
                </a:cubicBezTo>
                <a:cubicBezTo>
                  <a:pt x="258" y="58"/>
                  <a:pt x="265" y="60"/>
                  <a:pt x="272" y="65"/>
                </a:cubicBezTo>
                <a:cubicBezTo>
                  <a:pt x="272" y="50"/>
                  <a:pt x="272" y="50"/>
                  <a:pt x="272" y="50"/>
                </a:cubicBezTo>
                <a:cubicBezTo>
                  <a:pt x="266" y="46"/>
                  <a:pt x="259" y="45"/>
                  <a:pt x="250" y="45"/>
                </a:cubicBezTo>
                <a:cubicBezTo>
                  <a:pt x="236" y="45"/>
                  <a:pt x="224" y="50"/>
                  <a:pt x="215" y="59"/>
                </a:cubicBezTo>
                <a:cubicBezTo>
                  <a:pt x="206" y="68"/>
                  <a:pt x="201" y="81"/>
                  <a:pt x="201" y="96"/>
                </a:cubicBezTo>
                <a:cubicBezTo>
                  <a:pt x="201" y="105"/>
                  <a:pt x="203" y="114"/>
                  <a:pt x="207" y="121"/>
                </a:cubicBezTo>
                <a:cubicBezTo>
                  <a:pt x="211" y="128"/>
                  <a:pt x="216" y="134"/>
                  <a:pt x="223" y="138"/>
                </a:cubicBezTo>
                <a:cubicBezTo>
                  <a:pt x="230" y="142"/>
                  <a:pt x="238" y="143"/>
                  <a:pt x="246" y="143"/>
                </a:cubicBezTo>
                <a:cubicBezTo>
                  <a:pt x="256" y="143"/>
                  <a:pt x="265" y="141"/>
                  <a:pt x="272" y="137"/>
                </a:cubicBezTo>
                <a:cubicBezTo>
                  <a:pt x="272" y="123"/>
                  <a:pt x="272" y="123"/>
                  <a:pt x="272" y="123"/>
                </a:cubicBezTo>
                <a:close/>
                <a:moveTo>
                  <a:pt x="342" y="47"/>
                </a:moveTo>
                <a:cubicBezTo>
                  <a:pt x="340" y="46"/>
                  <a:pt x="337" y="46"/>
                  <a:pt x="333" y="46"/>
                </a:cubicBezTo>
                <a:cubicBezTo>
                  <a:pt x="327" y="46"/>
                  <a:pt x="322" y="47"/>
                  <a:pt x="318" y="51"/>
                </a:cubicBezTo>
                <a:cubicBezTo>
                  <a:pt x="314" y="55"/>
                  <a:pt x="310" y="60"/>
                  <a:pt x="308" y="67"/>
                </a:cubicBezTo>
                <a:cubicBezTo>
                  <a:pt x="308" y="67"/>
                  <a:pt x="308" y="67"/>
                  <a:pt x="308" y="67"/>
                </a:cubicBezTo>
                <a:cubicBezTo>
                  <a:pt x="308" y="47"/>
                  <a:pt x="308" y="47"/>
                  <a:pt x="308" y="47"/>
                </a:cubicBezTo>
                <a:cubicBezTo>
                  <a:pt x="293" y="47"/>
                  <a:pt x="293" y="47"/>
                  <a:pt x="293" y="47"/>
                </a:cubicBezTo>
                <a:cubicBezTo>
                  <a:pt x="293" y="141"/>
                  <a:pt x="293" y="141"/>
                  <a:pt x="293" y="141"/>
                </a:cubicBezTo>
                <a:cubicBezTo>
                  <a:pt x="308" y="141"/>
                  <a:pt x="308" y="141"/>
                  <a:pt x="308" y="141"/>
                </a:cubicBezTo>
                <a:cubicBezTo>
                  <a:pt x="308" y="93"/>
                  <a:pt x="308" y="93"/>
                  <a:pt x="308" y="93"/>
                </a:cubicBezTo>
                <a:cubicBezTo>
                  <a:pt x="308" y="83"/>
                  <a:pt x="310" y="75"/>
                  <a:pt x="314" y="69"/>
                </a:cubicBezTo>
                <a:cubicBezTo>
                  <a:pt x="318" y="63"/>
                  <a:pt x="324" y="59"/>
                  <a:pt x="330" y="59"/>
                </a:cubicBezTo>
                <a:cubicBezTo>
                  <a:pt x="335" y="59"/>
                  <a:pt x="339" y="60"/>
                  <a:pt x="342" y="62"/>
                </a:cubicBezTo>
                <a:cubicBezTo>
                  <a:pt x="342" y="47"/>
                  <a:pt x="342" y="47"/>
                  <a:pt x="342" y="47"/>
                </a:cubicBezTo>
                <a:close/>
                <a:moveTo>
                  <a:pt x="427" y="58"/>
                </a:moveTo>
                <a:cubicBezTo>
                  <a:pt x="420" y="49"/>
                  <a:pt x="409" y="45"/>
                  <a:pt x="395" y="45"/>
                </a:cubicBezTo>
                <a:cubicBezTo>
                  <a:pt x="380" y="45"/>
                  <a:pt x="368" y="49"/>
                  <a:pt x="359" y="58"/>
                </a:cubicBezTo>
                <a:cubicBezTo>
                  <a:pt x="351" y="67"/>
                  <a:pt x="347" y="80"/>
                  <a:pt x="347" y="95"/>
                </a:cubicBezTo>
                <a:cubicBezTo>
                  <a:pt x="347" y="110"/>
                  <a:pt x="351" y="121"/>
                  <a:pt x="359" y="130"/>
                </a:cubicBezTo>
                <a:cubicBezTo>
                  <a:pt x="367" y="139"/>
                  <a:pt x="379" y="143"/>
                  <a:pt x="392" y="143"/>
                </a:cubicBezTo>
                <a:cubicBezTo>
                  <a:pt x="407" y="143"/>
                  <a:pt x="418" y="139"/>
                  <a:pt x="427" y="130"/>
                </a:cubicBezTo>
                <a:cubicBezTo>
                  <a:pt x="435" y="121"/>
                  <a:pt x="439" y="109"/>
                  <a:pt x="439" y="94"/>
                </a:cubicBezTo>
                <a:cubicBezTo>
                  <a:pt x="439" y="79"/>
                  <a:pt x="435" y="67"/>
                  <a:pt x="427" y="58"/>
                </a:cubicBezTo>
                <a:close/>
                <a:moveTo>
                  <a:pt x="416" y="121"/>
                </a:moveTo>
                <a:cubicBezTo>
                  <a:pt x="411" y="128"/>
                  <a:pt x="403" y="131"/>
                  <a:pt x="394" y="131"/>
                </a:cubicBezTo>
                <a:cubicBezTo>
                  <a:pt x="384" y="131"/>
                  <a:pt x="376" y="127"/>
                  <a:pt x="371" y="121"/>
                </a:cubicBezTo>
                <a:cubicBezTo>
                  <a:pt x="365" y="115"/>
                  <a:pt x="362" y="106"/>
                  <a:pt x="362" y="95"/>
                </a:cubicBezTo>
                <a:cubicBezTo>
                  <a:pt x="362" y="83"/>
                  <a:pt x="365" y="74"/>
                  <a:pt x="371" y="67"/>
                </a:cubicBezTo>
                <a:cubicBezTo>
                  <a:pt x="376" y="61"/>
                  <a:pt x="384" y="58"/>
                  <a:pt x="394" y="58"/>
                </a:cubicBezTo>
                <a:cubicBezTo>
                  <a:pt x="403" y="58"/>
                  <a:pt x="411" y="61"/>
                  <a:pt x="416" y="67"/>
                </a:cubicBezTo>
                <a:cubicBezTo>
                  <a:pt x="421" y="73"/>
                  <a:pt x="424" y="83"/>
                  <a:pt x="424" y="94"/>
                </a:cubicBezTo>
                <a:cubicBezTo>
                  <a:pt x="424" y="106"/>
                  <a:pt x="421" y="115"/>
                  <a:pt x="416" y="121"/>
                </a:cubicBezTo>
                <a:close/>
                <a:moveTo>
                  <a:pt x="507" y="100"/>
                </a:moveTo>
                <a:cubicBezTo>
                  <a:pt x="503" y="96"/>
                  <a:pt x="497" y="92"/>
                  <a:pt x="488" y="88"/>
                </a:cubicBezTo>
                <a:cubicBezTo>
                  <a:pt x="480" y="85"/>
                  <a:pt x="476" y="83"/>
                  <a:pt x="473" y="80"/>
                </a:cubicBezTo>
                <a:cubicBezTo>
                  <a:pt x="471" y="78"/>
                  <a:pt x="470" y="75"/>
                  <a:pt x="470" y="71"/>
                </a:cubicBezTo>
                <a:cubicBezTo>
                  <a:pt x="470" y="67"/>
                  <a:pt x="471" y="64"/>
                  <a:pt x="474" y="61"/>
                </a:cubicBezTo>
                <a:cubicBezTo>
                  <a:pt x="477" y="59"/>
                  <a:pt x="481" y="58"/>
                  <a:pt x="486" y="58"/>
                </a:cubicBezTo>
                <a:cubicBezTo>
                  <a:pt x="494" y="58"/>
                  <a:pt x="502" y="60"/>
                  <a:pt x="508" y="64"/>
                </a:cubicBezTo>
                <a:cubicBezTo>
                  <a:pt x="508" y="49"/>
                  <a:pt x="508" y="49"/>
                  <a:pt x="508" y="49"/>
                </a:cubicBezTo>
                <a:cubicBezTo>
                  <a:pt x="502" y="46"/>
                  <a:pt x="495" y="45"/>
                  <a:pt x="488" y="45"/>
                </a:cubicBezTo>
                <a:cubicBezTo>
                  <a:pt x="478" y="45"/>
                  <a:pt x="470" y="47"/>
                  <a:pt x="464" y="53"/>
                </a:cubicBezTo>
                <a:cubicBezTo>
                  <a:pt x="458" y="58"/>
                  <a:pt x="454" y="64"/>
                  <a:pt x="454" y="72"/>
                </a:cubicBezTo>
                <a:cubicBezTo>
                  <a:pt x="454" y="79"/>
                  <a:pt x="456" y="84"/>
                  <a:pt x="460" y="88"/>
                </a:cubicBezTo>
                <a:cubicBezTo>
                  <a:pt x="463" y="92"/>
                  <a:pt x="469" y="96"/>
                  <a:pt x="477" y="100"/>
                </a:cubicBezTo>
                <a:cubicBezTo>
                  <a:pt x="485" y="104"/>
                  <a:pt x="491" y="107"/>
                  <a:pt x="493" y="109"/>
                </a:cubicBezTo>
                <a:cubicBezTo>
                  <a:pt x="495" y="111"/>
                  <a:pt x="497" y="114"/>
                  <a:pt x="497" y="117"/>
                </a:cubicBezTo>
                <a:cubicBezTo>
                  <a:pt x="497" y="126"/>
                  <a:pt x="491" y="131"/>
                  <a:pt x="479" y="131"/>
                </a:cubicBezTo>
                <a:cubicBezTo>
                  <a:pt x="470" y="131"/>
                  <a:pt x="462" y="128"/>
                  <a:pt x="454" y="122"/>
                </a:cubicBezTo>
                <a:cubicBezTo>
                  <a:pt x="454" y="138"/>
                  <a:pt x="454" y="138"/>
                  <a:pt x="454" y="138"/>
                </a:cubicBezTo>
                <a:cubicBezTo>
                  <a:pt x="461" y="142"/>
                  <a:pt x="469" y="143"/>
                  <a:pt x="478" y="143"/>
                </a:cubicBezTo>
                <a:cubicBezTo>
                  <a:pt x="488" y="143"/>
                  <a:pt x="496" y="141"/>
                  <a:pt x="503" y="136"/>
                </a:cubicBezTo>
                <a:cubicBezTo>
                  <a:pt x="509" y="131"/>
                  <a:pt x="512" y="124"/>
                  <a:pt x="512" y="116"/>
                </a:cubicBezTo>
                <a:cubicBezTo>
                  <a:pt x="512" y="110"/>
                  <a:pt x="510" y="104"/>
                  <a:pt x="507" y="100"/>
                </a:cubicBezTo>
                <a:close/>
                <a:moveTo>
                  <a:pt x="606" y="58"/>
                </a:moveTo>
                <a:cubicBezTo>
                  <a:pt x="598" y="49"/>
                  <a:pt x="587" y="45"/>
                  <a:pt x="573" y="45"/>
                </a:cubicBezTo>
                <a:cubicBezTo>
                  <a:pt x="558" y="45"/>
                  <a:pt x="546" y="49"/>
                  <a:pt x="538" y="58"/>
                </a:cubicBezTo>
                <a:cubicBezTo>
                  <a:pt x="529" y="67"/>
                  <a:pt x="525" y="80"/>
                  <a:pt x="525" y="95"/>
                </a:cubicBezTo>
                <a:cubicBezTo>
                  <a:pt x="525" y="110"/>
                  <a:pt x="529" y="121"/>
                  <a:pt x="537" y="130"/>
                </a:cubicBezTo>
                <a:cubicBezTo>
                  <a:pt x="546" y="139"/>
                  <a:pt x="557" y="143"/>
                  <a:pt x="571" y="143"/>
                </a:cubicBezTo>
                <a:cubicBezTo>
                  <a:pt x="585" y="143"/>
                  <a:pt x="596" y="139"/>
                  <a:pt x="605" y="130"/>
                </a:cubicBezTo>
                <a:cubicBezTo>
                  <a:pt x="613" y="121"/>
                  <a:pt x="618" y="109"/>
                  <a:pt x="618" y="94"/>
                </a:cubicBezTo>
                <a:cubicBezTo>
                  <a:pt x="618" y="79"/>
                  <a:pt x="614" y="67"/>
                  <a:pt x="606" y="58"/>
                </a:cubicBezTo>
                <a:close/>
                <a:moveTo>
                  <a:pt x="594" y="121"/>
                </a:moveTo>
                <a:cubicBezTo>
                  <a:pt x="589" y="128"/>
                  <a:pt x="582" y="131"/>
                  <a:pt x="572" y="131"/>
                </a:cubicBezTo>
                <a:cubicBezTo>
                  <a:pt x="562" y="131"/>
                  <a:pt x="555" y="127"/>
                  <a:pt x="549" y="121"/>
                </a:cubicBezTo>
                <a:cubicBezTo>
                  <a:pt x="543" y="115"/>
                  <a:pt x="540" y="106"/>
                  <a:pt x="540" y="95"/>
                </a:cubicBezTo>
                <a:cubicBezTo>
                  <a:pt x="540" y="83"/>
                  <a:pt x="543" y="74"/>
                  <a:pt x="549" y="67"/>
                </a:cubicBezTo>
                <a:cubicBezTo>
                  <a:pt x="554" y="61"/>
                  <a:pt x="562" y="58"/>
                  <a:pt x="572" y="58"/>
                </a:cubicBezTo>
                <a:cubicBezTo>
                  <a:pt x="582" y="58"/>
                  <a:pt x="589" y="61"/>
                  <a:pt x="594" y="67"/>
                </a:cubicBezTo>
                <a:cubicBezTo>
                  <a:pt x="599" y="73"/>
                  <a:pt x="602" y="83"/>
                  <a:pt x="602" y="94"/>
                </a:cubicBezTo>
                <a:cubicBezTo>
                  <a:pt x="602" y="106"/>
                  <a:pt x="600" y="115"/>
                  <a:pt x="594" y="121"/>
                </a:cubicBezTo>
                <a:close/>
                <a:moveTo>
                  <a:pt x="682" y="2"/>
                </a:moveTo>
                <a:cubicBezTo>
                  <a:pt x="679" y="1"/>
                  <a:pt x="676" y="0"/>
                  <a:pt x="671" y="0"/>
                </a:cubicBezTo>
                <a:cubicBezTo>
                  <a:pt x="662" y="0"/>
                  <a:pt x="655" y="3"/>
                  <a:pt x="650" y="9"/>
                </a:cubicBezTo>
                <a:cubicBezTo>
                  <a:pt x="644" y="15"/>
                  <a:pt x="641" y="22"/>
                  <a:pt x="641" y="32"/>
                </a:cubicBezTo>
                <a:cubicBezTo>
                  <a:pt x="641" y="47"/>
                  <a:pt x="641" y="47"/>
                  <a:pt x="641" y="47"/>
                </a:cubicBezTo>
                <a:cubicBezTo>
                  <a:pt x="625" y="47"/>
                  <a:pt x="625" y="47"/>
                  <a:pt x="625" y="47"/>
                </a:cubicBezTo>
                <a:cubicBezTo>
                  <a:pt x="625" y="60"/>
                  <a:pt x="625" y="60"/>
                  <a:pt x="625" y="60"/>
                </a:cubicBezTo>
                <a:cubicBezTo>
                  <a:pt x="641" y="60"/>
                  <a:pt x="641" y="60"/>
                  <a:pt x="641" y="60"/>
                </a:cubicBezTo>
                <a:cubicBezTo>
                  <a:pt x="641" y="141"/>
                  <a:pt x="641" y="141"/>
                  <a:pt x="641" y="141"/>
                </a:cubicBezTo>
                <a:cubicBezTo>
                  <a:pt x="656" y="141"/>
                  <a:pt x="656" y="141"/>
                  <a:pt x="656" y="141"/>
                </a:cubicBezTo>
                <a:cubicBezTo>
                  <a:pt x="656" y="60"/>
                  <a:pt x="656" y="60"/>
                  <a:pt x="656" y="60"/>
                </a:cubicBezTo>
                <a:cubicBezTo>
                  <a:pt x="678" y="60"/>
                  <a:pt x="678" y="60"/>
                  <a:pt x="678" y="60"/>
                </a:cubicBezTo>
                <a:cubicBezTo>
                  <a:pt x="678" y="47"/>
                  <a:pt x="678" y="47"/>
                  <a:pt x="678" y="47"/>
                </a:cubicBezTo>
                <a:cubicBezTo>
                  <a:pt x="656" y="47"/>
                  <a:pt x="656" y="47"/>
                  <a:pt x="656" y="47"/>
                </a:cubicBezTo>
                <a:cubicBezTo>
                  <a:pt x="656" y="33"/>
                  <a:pt x="656" y="33"/>
                  <a:pt x="656" y="33"/>
                </a:cubicBezTo>
                <a:cubicBezTo>
                  <a:pt x="656" y="19"/>
                  <a:pt x="661" y="13"/>
                  <a:pt x="672" y="13"/>
                </a:cubicBezTo>
                <a:cubicBezTo>
                  <a:pt x="676" y="13"/>
                  <a:pt x="679" y="14"/>
                  <a:pt x="682" y="15"/>
                </a:cubicBezTo>
                <a:cubicBezTo>
                  <a:pt x="682" y="2"/>
                  <a:pt x="682" y="2"/>
                  <a:pt x="682" y="2"/>
                </a:cubicBezTo>
                <a:close/>
                <a:moveTo>
                  <a:pt x="740" y="127"/>
                </a:moveTo>
                <a:cubicBezTo>
                  <a:pt x="737" y="129"/>
                  <a:pt x="734" y="130"/>
                  <a:pt x="730" y="130"/>
                </a:cubicBezTo>
                <a:cubicBezTo>
                  <a:pt x="725" y="130"/>
                  <a:pt x="721" y="129"/>
                  <a:pt x="719" y="126"/>
                </a:cubicBezTo>
                <a:cubicBezTo>
                  <a:pt x="717" y="124"/>
                  <a:pt x="716" y="119"/>
                  <a:pt x="716" y="113"/>
                </a:cubicBezTo>
                <a:cubicBezTo>
                  <a:pt x="716" y="60"/>
                  <a:pt x="716" y="60"/>
                  <a:pt x="716" y="60"/>
                </a:cubicBezTo>
                <a:cubicBezTo>
                  <a:pt x="740" y="60"/>
                  <a:pt x="740" y="60"/>
                  <a:pt x="740" y="60"/>
                </a:cubicBezTo>
                <a:cubicBezTo>
                  <a:pt x="740" y="47"/>
                  <a:pt x="740" y="47"/>
                  <a:pt x="740" y="47"/>
                </a:cubicBezTo>
                <a:cubicBezTo>
                  <a:pt x="716" y="47"/>
                  <a:pt x="716" y="47"/>
                  <a:pt x="716" y="47"/>
                </a:cubicBezTo>
                <a:cubicBezTo>
                  <a:pt x="716" y="19"/>
                  <a:pt x="716" y="19"/>
                  <a:pt x="716" y="19"/>
                </a:cubicBezTo>
                <a:cubicBezTo>
                  <a:pt x="701" y="24"/>
                  <a:pt x="701" y="24"/>
                  <a:pt x="701" y="24"/>
                </a:cubicBezTo>
                <a:cubicBezTo>
                  <a:pt x="701" y="47"/>
                  <a:pt x="701" y="47"/>
                  <a:pt x="701" y="47"/>
                </a:cubicBezTo>
                <a:cubicBezTo>
                  <a:pt x="685" y="47"/>
                  <a:pt x="685" y="47"/>
                  <a:pt x="685" y="47"/>
                </a:cubicBezTo>
                <a:cubicBezTo>
                  <a:pt x="685" y="60"/>
                  <a:pt x="685" y="60"/>
                  <a:pt x="685" y="60"/>
                </a:cubicBezTo>
                <a:cubicBezTo>
                  <a:pt x="701" y="60"/>
                  <a:pt x="701" y="60"/>
                  <a:pt x="701" y="60"/>
                </a:cubicBezTo>
                <a:cubicBezTo>
                  <a:pt x="701" y="116"/>
                  <a:pt x="701" y="116"/>
                  <a:pt x="701" y="116"/>
                </a:cubicBezTo>
                <a:cubicBezTo>
                  <a:pt x="701" y="134"/>
                  <a:pt x="709" y="143"/>
                  <a:pt x="725" y="143"/>
                </a:cubicBezTo>
                <a:cubicBezTo>
                  <a:pt x="731" y="143"/>
                  <a:pt x="736" y="142"/>
                  <a:pt x="740" y="140"/>
                </a:cubicBezTo>
                <a:cubicBezTo>
                  <a:pt x="740" y="127"/>
                  <a:pt x="740" y="127"/>
                  <a:pt x="740" y="127"/>
                </a:cubicBezTo>
                <a:close/>
                <a:moveTo>
                  <a:pt x="865" y="97"/>
                </a:moveTo>
                <a:cubicBezTo>
                  <a:pt x="861" y="88"/>
                  <a:pt x="857" y="83"/>
                  <a:pt x="852" y="81"/>
                </a:cubicBezTo>
                <a:cubicBezTo>
                  <a:pt x="852" y="81"/>
                  <a:pt x="852" y="81"/>
                  <a:pt x="852" y="81"/>
                </a:cubicBezTo>
                <a:cubicBezTo>
                  <a:pt x="861" y="79"/>
                  <a:pt x="868" y="75"/>
                  <a:pt x="873" y="68"/>
                </a:cubicBezTo>
                <a:cubicBezTo>
                  <a:pt x="878" y="62"/>
                  <a:pt x="881" y="54"/>
                  <a:pt x="881" y="45"/>
                </a:cubicBezTo>
                <a:cubicBezTo>
                  <a:pt x="881" y="34"/>
                  <a:pt x="878" y="25"/>
                  <a:pt x="870" y="19"/>
                </a:cubicBezTo>
                <a:cubicBezTo>
                  <a:pt x="863" y="13"/>
                  <a:pt x="854" y="10"/>
                  <a:pt x="841" y="10"/>
                </a:cubicBezTo>
                <a:cubicBezTo>
                  <a:pt x="802" y="10"/>
                  <a:pt x="802" y="10"/>
                  <a:pt x="802" y="10"/>
                </a:cubicBezTo>
                <a:cubicBezTo>
                  <a:pt x="802" y="141"/>
                  <a:pt x="802" y="141"/>
                  <a:pt x="802" y="141"/>
                </a:cubicBezTo>
                <a:cubicBezTo>
                  <a:pt x="817" y="141"/>
                  <a:pt x="817" y="141"/>
                  <a:pt x="817" y="141"/>
                </a:cubicBezTo>
                <a:cubicBezTo>
                  <a:pt x="817" y="85"/>
                  <a:pt x="817" y="85"/>
                  <a:pt x="817" y="85"/>
                </a:cubicBezTo>
                <a:cubicBezTo>
                  <a:pt x="831" y="85"/>
                  <a:pt x="831" y="85"/>
                  <a:pt x="831" y="85"/>
                </a:cubicBezTo>
                <a:cubicBezTo>
                  <a:pt x="839" y="85"/>
                  <a:pt x="846" y="91"/>
                  <a:pt x="851" y="102"/>
                </a:cubicBezTo>
                <a:cubicBezTo>
                  <a:pt x="868" y="141"/>
                  <a:pt x="868" y="141"/>
                  <a:pt x="868" y="141"/>
                </a:cubicBezTo>
                <a:cubicBezTo>
                  <a:pt x="886" y="141"/>
                  <a:pt x="886" y="141"/>
                  <a:pt x="886" y="141"/>
                </a:cubicBezTo>
                <a:cubicBezTo>
                  <a:pt x="865" y="97"/>
                  <a:pt x="865" y="97"/>
                  <a:pt x="865" y="97"/>
                </a:cubicBezTo>
                <a:close/>
                <a:moveTo>
                  <a:pt x="857" y="64"/>
                </a:moveTo>
                <a:cubicBezTo>
                  <a:pt x="852" y="69"/>
                  <a:pt x="846" y="71"/>
                  <a:pt x="837" y="71"/>
                </a:cubicBezTo>
                <a:cubicBezTo>
                  <a:pt x="817" y="71"/>
                  <a:pt x="817" y="71"/>
                  <a:pt x="817" y="71"/>
                </a:cubicBezTo>
                <a:cubicBezTo>
                  <a:pt x="817" y="23"/>
                  <a:pt x="817" y="23"/>
                  <a:pt x="817" y="23"/>
                </a:cubicBezTo>
                <a:cubicBezTo>
                  <a:pt x="838" y="23"/>
                  <a:pt x="838" y="23"/>
                  <a:pt x="838" y="23"/>
                </a:cubicBezTo>
                <a:cubicBezTo>
                  <a:pt x="847" y="23"/>
                  <a:pt x="854" y="25"/>
                  <a:pt x="858" y="29"/>
                </a:cubicBezTo>
                <a:cubicBezTo>
                  <a:pt x="863" y="33"/>
                  <a:pt x="865" y="39"/>
                  <a:pt x="865" y="46"/>
                </a:cubicBezTo>
                <a:cubicBezTo>
                  <a:pt x="865" y="53"/>
                  <a:pt x="862" y="59"/>
                  <a:pt x="857" y="64"/>
                </a:cubicBezTo>
                <a:close/>
                <a:moveTo>
                  <a:pt x="981" y="90"/>
                </a:moveTo>
                <a:cubicBezTo>
                  <a:pt x="981" y="76"/>
                  <a:pt x="977" y="65"/>
                  <a:pt x="971" y="57"/>
                </a:cubicBezTo>
                <a:cubicBezTo>
                  <a:pt x="964" y="49"/>
                  <a:pt x="954" y="45"/>
                  <a:pt x="942" y="45"/>
                </a:cubicBezTo>
                <a:cubicBezTo>
                  <a:pt x="934" y="45"/>
                  <a:pt x="927" y="47"/>
                  <a:pt x="920" y="51"/>
                </a:cubicBezTo>
                <a:cubicBezTo>
                  <a:pt x="913" y="55"/>
                  <a:pt x="908" y="61"/>
                  <a:pt x="904" y="69"/>
                </a:cubicBezTo>
                <a:cubicBezTo>
                  <a:pt x="901" y="77"/>
                  <a:pt x="899" y="85"/>
                  <a:pt x="899" y="95"/>
                </a:cubicBezTo>
                <a:cubicBezTo>
                  <a:pt x="899" y="110"/>
                  <a:pt x="903" y="122"/>
                  <a:pt x="910" y="130"/>
                </a:cubicBezTo>
                <a:cubicBezTo>
                  <a:pt x="918" y="139"/>
                  <a:pt x="928" y="143"/>
                  <a:pt x="941" y="143"/>
                </a:cubicBezTo>
                <a:cubicBezTo>
                  <a:pt x="955" y="143"/>
                  <a:pt x="966" y="140"/>
                  <a:pt x="974" y="134"/>
                </a:cubicBezTo>
                <a:cubicBezTo>
                  <a:pt x="974" y="120"/>
                  <a:pt x="974" y="120"/>
                  <a:pt x="974" y="120"/>
                </a:cubicBezTo>
                <a:cubicBezTo>
                  <a:pt x="965" y="127"/>
                  <a:pt x="956" y="131"/>
                  <a:pt x="945" y="131"/>
                </a:cubicBezTo>
                <a:cubicBezTo>
                  <a:pt x="936" y="131"/>
                  <a:pt x="928" y="128"/>
                  <a:pt x="923" y="122"/>
                </a:cubicBezTo>
                <a:cubicBezTo>
                  <a:pt x="917" y="117"/>
                  <a:pt x="915" y="109"/>
                  <a:pt x="914" y="98"/>
                </a:cubicBezTo>
                <a:cubicBezTo>
                  <a:pt x="981" y="98"/>
                  <a:pt x="981" y="98"/>
                  <a:pt x="981" y="98"/>
                </a:cubicBezTo>
                <a:cubicBezTo>
                  <a:pt x="981" y="90"/>
                  <a:pt x="981" y="90"/>
                  <a:pt x="981" y="90"/>
                </a:cubicBezTo>
                <a:close/>
                <a:moveTo>
                  <a:pt x="915" y="85"/>
                </a:moveTo>
                <a:cubicBezTo>
                  <a:pt x="916" y="77"/>
                  <a:pt x="919" y="70"/>
                  <a:pt x="924" y="65"/>
                </a:cubicBezTo>
                <a:cubicBezTo>
                  <a:pt x="929" y="60"/>
                  <a:pt x="935" y="58"/>
                  <a:pt x="942" y="58"/>
                </a:cubicBezTo>
                <a:cubicBezTo>
                  <a:pt x="949" y="58"/>
                  <a:pt x="955" y="60"/>
                  <a:pt x="959" y="65"/>
                </a:cubicBezTo>
                <a:cubicBezTo>
                  <a:pt x="963" y="70"/>
                  <a:pt x="965" y="76"/>
                  <a:pt x="965" y="85"/>
                </a:cubicBezTo>
                <a:cubicBezTo>
                  <a:pt x="915" y="85"/>
                  <a:pt x="915" y="85"/>
                  <a:pt x="915" y="85"/>
                </a:cubicBezTo>
                <a:close/>
                <a:moveTo>
                  <a:pt x="1047" y="100"/>
                </a:moveTo>
                <a:cubicBezTo>
                  <a:pt x="1043" y="96"/>
                  <a:pt x="1037" y="92"/>
                  <a:pt x="1028" y="88"/>
                </a:cubicBezTo>
                <a:cubicBezTo>
                  <a:pt x="1021" y="85"/>
                  <a:pt x="1016" y="83"/>
                  <a:pt x="1014" y="80"/>
                </a:cubicBezTo>
                <a:cubicBezTo>
                  <a:pt x="1011" y="78"/>
                  <a:pt x="1010" y="75"/>
                  <a:pt x="1010" y="71"/>
                </a:cubicBezTo>
                <a:cubicBezTo>
                  <a:pt x="1010" y="67"/>
                  <a:pt x="1012" y="64"/>
                  <a:pt x="1015" y="61"/>
                </a:cubicBezTo>
                <a:cubicBezTo>
                  <a:pt x="1018" y="59"/>
                  <a:pt x="1022" y="58"/>
                  <a:pt x="1027" y="58"/>
                </a:cubicBezTo>
                <a:cubicBezTo>
                  <a:pt x="1035" y="58"/>
                  <a:pt x="1042" y="60"/>
                  <a:pt x="1048" y="64"/>
                </a:cubicBezTo>
                <a:cubicBezTo>
                  <a:pt x="1048" y="49"/>
                  <a:pt x="1048" y="49"/>
                  <a:pt x="1048" y="49"/>
                </a:cubicBezTo>
                <a:cubicBezTo>
                  <a:pt x="1042" y="46"/>
                  <a:pt x="1035" y="45"/>
                  <a:pt x="1028" y="45"/>
                </a:cubicBezTo>
                <a:cubicBezTo>
                  <a:pt x="1018" y="45"/>
                  <a:pt x="1010" y="47"/>
                  <a:pt x="1004" y="53"/>
                </a:cubicBezTo>
                <a:cubicBezTo>
                  <a:pt x="998" y="58"/>
                  <a:pt x="995" y="64"/>
                  <a:pt x="995" y="72"/>
                </a:cubicBezTo>
                <a:cubicBezTo>
                  <a:pt x="995" y="79"/>
                  <a:pt x="996" y="84"/>
                  <a:pt x="1000" y="88"/>
                </a:cubicBezTo>
                <a:cubicBezTo>
                  <a:pt x="1003" y="92"/>
                  <a:pt x="1009" y="96"/>
                  <a:pt x="1017" y="100"/>
                </a:cubicBezTo>
                <a:cubicBezTo>
                  <a:pt x="1026" y="104"/>
                  <a:pt x="1031" y="107"/>
                  <a:pt x="1033" y="109"/>
                </a:cubicBezTo>
                <a:cubicBezTo>
                  <a:pt x="1036" y="111"/>
                  <a:pt x="1037" y="114"/>
                  <a:pt x="1037" y="117"/>
                </a:cubicBezTo>
                <a:cubicBezTo>
                  <a:pt x="1037" y="126"/>
                  <a:pt x="1031" y="131"/>
                  <a:pt x="1019" y="131"/>
                </a:cubicBezTo>
                <a:cubicBezTo>
                  <a:pt x="1010" y="131"/>
                  <a:pt x="1002" y="128"/>
                  <a:pt x="994" y="122"/>
                </a:cubicBezTo>
                <a:cubicBezTo>
                  <a:pt x="994" y="138"/>
                  <a:pt x="994" y="138"/>
                  <a:pt x="994" y="138"/>
                </a:cubicBezTo>
                <a:cubicBezTo>
                  <a:pt x="1001" y="142"/>
                  <a:pt x="1009" y="143"/>
                  <a:pt x="1018" y="143"/>
                </a:cubicBezTo>
                <a:cubicBezTo>
                  <a:pt x="1028" y="143"/>
                  <a:pt x="1037" y="141"/>
                  <a:pt x="1043" y="136"/>
                </a:cubicBezTo>
                <a:cubicBezTo>
                  <a:pt x="1049" y="131"/>
                  <a:pt x="1052" y="124"/>
                  <a:pt x="1052" y="116"/>
                </a:cubicBezTo>
                <a:cubicBezTo>
                  <a:pt x="1052" y="110"/>
                  <a:pt x="1050" y="104"/>
                  <a:pt x="1047" y="100"/>
                </a:cubicBezTo>
                <a:close/>
                <a:moveTo>
                  <a:pt x="1147" y="90"/>
                </a:moveTo>
                <a:cubicBezTo>
                  <a:pt x="1147" y="76"/>
                  <a:pt x="1144" y="65"/>
                  <a:pt x="1137" y="57"/>
                </a:cubicBezTo>
                <a:cubicBezTo>
                  <a:pt x="1130" y="49"/>
                  <a:pt x="1121" y="45"/>
                  <a:pt x="1108" y="45"/>
                </a:cubicBezTo>
                <a:cubicBezTo>
                  <a:pt x="1100" y="45"/>
                  <a:pt x="1093" y="47"/>
                  <a:pt x="1086" y="51"/>
                </a:cubicBezTo>
                <a:cubicBezTo>
                  <a:pt x="1080" y="55"/>
                  <a:pt x="1075" y="61"/>
                  <a:pt x="1071" y="69"/>
                </a:cubicBezTo>
                <a:cubicBezTo>
                  <a:pt x="1067" y="77"/>
                  <a:pt x="1065" y="85"/>
                  <a:pt x="1065" y="95"/>
                </a:cubicBezTo>
                <a:cubicBezTo>
                  <a:pt x="1065" y="110"/>
                  <a:pt x="1069" y="122"/>
                  <a:pt x="1076" y="130"/>
                </a:cubicBezTo>
                <a:cubicBezTo>
                  <a:pt x="1084" y="139"/>
                  <a:pt x="1094" y="143"/>
                  <a:pt x="1108" y="143"/>
                </a:cubicBezTo>
                <a:cubicBezTo>
                  <a:pt x="1121" y="143"/>
                  <a:pt x="1132" y="140"/>
                  <a:pt x="1141" y="134"/>
                </a:cubicBezTo>
                <a:cubicBezTo>
                  <a:pt x="1141" y="120"/>
                  <a:pt x="1141" y="120"/>
                  <a:pt x="1141" y="120"/>
                </a:cubicBezTo>
                <a:cubicBezTo>
                  <a:pt x="1132" y="127"/>
                  <a:pt x="1122" y="131"/>
                  <a:pt x="1111" y="131"/>
                </a:cubicBezTo>
                <a:cubicBezTo>
                  <a:pt x="1102" y="131"/>
                  <a:pt x="1095" y="128"/>
                  <a:pt x="1089" y="122"/>
                </a:cubicBezTo>
                <a:cubicBezTo>
                  <a:pt x="1084" y="117"/>
                  <a:pt x="1081" y="109"/>
                  <a:pt x="1081" y="98"/>
                </a:cubicBezTo>
                <a:cubicBezTo>
                  <a:pt x="1147" y="98"/>
                  <a:pt x="1147" y="98"/>
                  <a:pt x="1147" y="98"/>
                </a:cubicBezTo>
                <a:cubicBezTo>
                  <a:pt x="1147" y="90"/>
                  <a:pt x="1147" y="90"/>
                  <a:pt x="1147" y="90"/>
                </a:cubicBezTo>
                <a:close/>
                <a:moveTo>
                  <a:pt x="1081" y="85"/>
                </a:moveTo>
                <a:cubicBezTo>
                  <a:pt x="1082" y="77"/>
                  <a:pt x="1085" y="70"/>
                  <a:pt x="1090" y="65"/>
                </a:cubicBezTo>
                <a:cubicBezTo>
                  <a:pt x="1095" y="60"/>
                  <a:pt x="1101" y="58"/>
                  <a:pt x="1108" y="58"/>
                </a:cubicBezTo>
                <a:cubicBezTo>
                  <a:pt x="1116" y="58"/>
                  <a:pt x="1121" y="60"/>
                  <a:pt x="1125" y="65"/>
                </a:cubicBezTo>
                <a:cubicBezTo>
                  <a:pt x="1130" y="70"/>
                  <a:pt x="1132" y="76"/>
                  <a:pt x="1132" y="85"/>
                </a:cubicBezTo>
                <a:cubicBezTo>
                  <a:pt x="1081" y="85"/>
                  <a:pt x="1081" y="85"/>
                  <a:pt x="1081" y="85"/>
                </a:cubicBezTo>
                <a:close/>
                <a:moveTo>
                  <a:pt x="1234" y="80"/>
                </a:moveTo>
                <a:cubicBezTo>
                  <a:pt x="1234" y="57"/>
                  <a:pt x="1223" y="45"/>
                  <a:pt x="1201" y="45"/>
                </a:cubicBezTo>
                <a:cubicBezTo>
                  <a:pt x="1196" y="45"/>
                  <a:pt x="1190" y="46"/>
                  <a:pt x="1183" y="48"/>
                </a:cubicBezTo>
                <a:cubicBezTo>
                  <a:pt x="1176" y="50"/>
                  <a:pt x="1172" y="52"/>
                  <a:pt x="1169" y="54"/>
                </a:cubicBezTo>
                <a:cubicBezTo>
                  <a:pt x="1169" y="69"/>
                  <a:pt x="1169" y="69"/>
                  <a:pt x="1169" y="69"/>
                </a:cubicBezTo>
                <a:cubicBezTo>
                  <a:pt x="1178" y="62"/>
                  <a:pt x="1188" y="58"/>
                  <a:pt x="1199" y="58"/>
                </a:cubicBezTo>
                <a:cubicBezTo>
                  <a:pt x="1212" y="58"/>
                  <a:pt x="1219" y="66"/>
                  <a:pt x="1219" y="82"/>
                </a:cubicBezTo>
                <a:cubicBezTo>
                  <a:pt x="1191" y="86"/>
                  <a:pt x="1191" y="86"/>
                  <a:pt x="1191" y="86"/>
                </a:cubicBezTo>
                <a:cubicBezTo>
                  <a:pt x="1170" y="88"/>
                  <a:pt x="1160" y="99"/>
                  <a:pt x="1160" y="116"/>
                </a:cubicBezTo>
                <a:cubicBezTo>
                  <a:pt x="1160" y="125"/>
                  <a:pt x="1162" y="131"/>
                  <a:pt x="1168" y="136"/>
                </a:cubicBezTo>
                <a:cubicBezTo>
                  <a:pt x="1173" y="141"/>
                  <a:pt x="1180" y="143"/>
                  <a:pt x="1190" y="143"/>
                </a:cubicBezTo>
                <a:cubicBezTo>
                  <a:pt x="1202" y="143"/>
                  <a:pt x="1212" y="138"/>
                  <a:pt x="1218" y="126"/>
                </a:cubicBezTo>
                <a:cubicBezTo>
                  <a:pt x="1219" y="126"/>
                  <a:pt x="1219" y="126"/>
                  <a:pt x="1219" y="126"/>
                </a:cubicBezTo>
                <a:cubicBezTo>
                  <a:pt x="1219" y="141"/>
                  <a:pt x="1219" y="141"/>
                  <a:pt x="1219" y="141"/>
                </a:cubicBezTo>
                <a:cubicBezTo>
                  <a:pt x="1234" y="141"/>
                  <a:pt x="1234" y="141"/>
                  <a:pt x="1234" y="141"/>
                </a:cubicBezTo>
                <a:cubicBezTo>
                  <a:pt x="1234" y="80"/>
                  <a:pt x="1234" y="80"/>
                  <a:pt x="1234" y="80"/>
                </a:cubicBezTo>
                <a:close/>
                <a:moveTo>
                  <a:pt x="1219" y="103"/>
                </a:moveTo>
                <a:cubicBezTo>
                  <a:pt x="1219" y="111"/>
                  <a:pt x="1216" y="117"/>
                  <a:pt x="1212" y="123"/>
                </a:cubicBezTo>
                <a:cubicBezTo>
                  <a:pt x="1207" y="128"/>
                  <a:pt x="1200" y="131"/>
                  <a:pt x="1193" y="131"/>
                </a:cubicBezTo>
                <a:cubicBezTo>
                  <a:pt x="1188" y="131"/>
                  <a:pt x="1183" y="129"/>
                  <a:pt x="1180" y="126"/>
                </a:cubicBezTo>
                <a:cubicBezTo>
                  <a:pt x="1177" y="124"/>
                  <a:pt x="1175" y="120"/>
                  <a:pt x="1175" y="115"/>
                </a:cubicBezTo>
                <a:cubicBezTo>
                  <a:pt x="1175" y="109"/>
                  <a:pt x="1177" y="105"/>
                  <a:pt x="1180" y="102"/>
                </a:cubicBezTo>
                <a:cubicBezTo>
                  <a:pt x="1183" y="100"/>
                  <a:pt x="1188" y="98"/>
                  <a:pt x="1196" y="97"/>
                </a:cubicBezTo>
                <a:cubicBezTo>
                  <a:pt x="1219" y="94"/>
                  <a:pt x="1219" y="94"/>
                  <a:pt x="1219" y="94"/>
                </a:cubicBezTo>
                <a:cubicBezTo>
                  <a:pt x="1219" y="103"/>
                  <a:pt x="1219" y="103"/>
                  <a:pt x="1219" y="103"/>
                </a:cubicBezTo>
                <a:close/>
                <a:moveTo>
                  <a:pt x="1309" y="47"/>
                </a:moveTo>
                <a:cubicBezTo>
                  <a:pt x="1307" y="46"/>
                  <a:pt x="1304" y="46"/>
                  <a:pt x="1300" y="46"/>
                </a:cubicBezTo>
                <a:cubicBezTo>
                  <a:pt x="1295" y="46"/>
                  <a:pt x="1290" y="47"/>
                  <a:pt x="1285" y="51"/>
                </a:cubicBezTo>
                <a:cubicBezTo>
                  <a:pt x="1281" y="55"/>
                  <a:pt x="1278" y="60"/>
                  <a:pt x="1276" y="67"/>
                </a:cubicBezTo>
                <a:cubicBezTo>
                  <a:pt x="1275" y="67"/>
                  <a:pt x="1275" y="67"/>
                  <a:pt x="1275" y="67"/>
                </a:cubicBezTo>
                <a:cubicBezTo>
                  <a:pt x="1275" y="47"/>
                  <a:pt x="1275" y="47"/>
                  <a:pt x="1275" y="47"/>
                </a:cubicBezTo>
                <a:cubicBezTo>
                  <a:pt x="1260" y="47"/>
                  <a:pt x="1260" y="47"/>
                  <a:pt x="1260" y="47"/>
                </a:cubicBezTo>
                <a:cubicBezTo>
                  <a:pt x="1260" y="141"/>
                  <a:pt x="1260" y="141"/>
                  <a:pt x="1260" y="141"/>
                </a:cubicBezTo>
                <a:cubicBezTo>
                  <a:pt x="1275" y="141"/>
                  <a:pt x="1275" y="141"/>
                  <a:pt x="1275" y="141"/>
                </a:cubicBezTo>
                <a:cubicBezTo>
                  <a:pt x="1275" y="93"/>
                  <a:pt x="1275" y="93"/>
                  <a:pt x="1275" y="93"/>
                </a:cubicBezTo>
                <a:cubicBezTo>
                  <a:pt x="1275" y="83"/>
                  <a:pt x="1277" y="75"/>
                  <a:pt x="1282" y="69"/>
                </a:cubicBezTo>
                <a:cubicBezTo>
                  <a:pt x="1286" y="63"/>
                  <a:pt x="1291" y="59"/>
                  <a:pt x="1298" y="59"/>
                </a:cubicBezTo>
                <a:cubicBezTo>
                  <a:pt x="1303" y="59"/>
                  <a:pt x="1307" y="60"/>
                  <a:pt x="1309" y="62"/>
                </a:cubicBezTo>
                <a:cubicBezTo>
                  <a:pt x="1309" y="47"/>
                  <a:pt x="1309" y="47"/>
                  <a:pt x="1309" y="47"/>
                </a:cubicBezTo>
                <a:close/>
                <a:moveTo>
                  <a:pt x="1385" y="123"/>
                </a:moveTo>
                <a:cubicBezTo>
                  <a:pt x="1378" y="128"/>
                  <a:pt x="1370" y="131"/>
                  <a:pt x="1362" y="131"/>
                </a:cubicBezTo>
                <a:cubicBezTo>
                  <a:pt x="1352" y="131"/>
                  <a:pt x="1344" y="127"/>
                  <a:pt x="1338" y="121"/>
                </a:cubicBezTo>
                <a:cubicBezTo>
                  <a:pt x="1333" y="115"/>
                  <a:pt x="1330" y="106"/>
                  <a:pt x="1330" y="95"/>
                </a:cubicBezTo>
                <a:cubicBezTo>
                  <a:pt x="1330" y="84"/>
                  <a:pt x="1333" y="75"/>
                  <a:pt x="1339" y="68"/>
                </a:cubicBezTo>
                <a:cubicBezTo>
                  <a:pt x="1345" y="61"/>
                  <a:pt x="1353" y="58"/>
                  <a:pt x="1363" y="58"/>
                </a:cubicBezTo>
                <a:cubicBezTo>
                  <a:pt x="1370" y="58"/>
                  <a:pt x="1378" y="60"/>
                  <a:pt x="1385" y="65"/>
                </a:cubicBezTo>
                <a:cubicBezTo>
                  <a:pt x="1385" y="50"/>
                  <a:pt x="1385" y="50"/>
                  <a:pt x="1385" y="50"/>
                </a:cubicBezTo>
                <a:cubicBezTo>
                  <a:pt x="1379" y="46"/>
                  <a:pt x="1371" y="45"/>
                  <a:pt x="1363" y="45"/>
                </a:cubicBezTo>
                <a:cubicBezTo>
                  <a:pt x="1348" y="45"/>
                  <a:pt x="1337" y="50"/>
                  <a:pt x="1328" y="59"/>
                </a:cubicBezTo>
                <a:cubicBezTo>
                  <a:pt x="1319" y="68"/>
                  <a:pt x="1314" y="81"/>
                  <a:pt x="1314" y="96"/>
                </a:cubicBezTo>
                <a:cubicBezTo>
                  <a:pt x="1314" y="105"/>
                  <a:pt x="1316" y="114"/>
                  <a:pt x="1320" y="121"/>
                </a:cubicBezTo>
                <a:cubicBezTo>
                  <a:pt x="1324" y="128"/>
                  <a:pt x="1329" y="134"/>
                  <a:pt x="1336" y="138"/>
                </a:cubicBezTo>
                <a:cubicBezTo>
                  <a:pt x="1343" y="142"/>
                  <a:pt x="1350" y="143"/>
                  <a:pt x="1359" y="143"/>
                </a:cubicBezTo>
                <a:cubicBezTo>
                  <a:pt x="1369" y="143"/>
                  <a:pt x="1378" y="141"/>
                  <a:pt x="1385" y="137"/>
                </a:cubicBezTo>
                <a:cubicBezTo>
                  <a:pt x="1385" y="123"/>
                  <a:pt x="1385" y="123"/>
                  <a:pt x="1385" y="123"/>
                </a:cubicBezTo>
                <a:close/>
                <a:moveTo>
                  <a:pt x="1484" y="83"/>
                </a:moveTo>
                <a:cubicBezTo>
                  <a:pt x="1484" y="58"/>
                  <a:pt x="1473" y="45"/>
                  <a:pt x="1452" y="45"/>
                </a:cubicBezTo>
                <a:cubicBezTo>
                  <a:pt x="1439" y="45"/>
                  <a:pt x="1428" y="51"/>
                  <a:pt x="1421" y="63"/>
                </a:cubicBezTo>
                <a:cubicBezTo>
                  <a:pt x="1421" y="63"/>
                  <a:pt x="1421" y="63"/>
                  <a:pt x="1421" y="63"/>
                </a:cubicBezTo>
                <a:cubicBezTo>
                  <a:pt x="1421" y="2"/>
                  <a:pt x="1421" y="2"/>
                  <a:pt x="1421" y="2"/>
                </a:cubicBezTo>
                <a:cubicBezTo>
                  <a:pt x="1406" y="2"/>
                  <a:pt x="1406" y="2"/>
                  <a:pt x="1406" y="2"/>
                </a:cubicBezTo>
                <a:cubicBezTo>
                  <a:pt x="1406" y="141"/>
                  <a:pt x="1406" y="141"/>
                  <a:pt x="1406" y="141"/>
                </a:cubicBezTo>
                <a:cubicBezTo>
                  <a:pt x="1421" y="141"/>
                  <a:pt x="1421" y="141"/>
                  <a:pt x="1421" y="141"/>
                </a:cubicBezTo>
                <a:cubicBezTo>
                  <a:pt x="1421" y="88"/>
                  <a:pt x="1421" y="88"/>
                  <a:pt x="1421" y="88"/>
                </a:cubicBezTo>
                <a:cubicBezTo>
                  <a:pt x="1421" y="79"/>
                  <a:pt x="1423" y="72"/>
                  <a:pt x="1428" y="66"/>
                </a:cubicBezTo>
                <a:cubicBezTo>
                  <a:pt x="1433" y="61"/>
                  <a:pt x="1439" y="58"/>
                  <a:pt x="1447" y="58"/>
                </a:cubicBezTo>
                <a:cubicBezTo>
                  <a:pt x="1461" y="58"/>
                  <a:pt x="1469" y="68"/>
                  <a:pt x="1469" y="87"/>
                </a:cubicBezTo>
                <a:cubicBezTo>
                  <a:pt x="1469" y="141"/>
                  <a:pt x="1469" y="141"/>
                  <a:pt x="1469" y="141"/>
                </a:cubicBezTo>
                <a:cubicBezTo>
                  <a:pt x="1484" y="141"/>
                  <a:pt x="1484" y="141"/>
                  <a:pt x="1484" y="141"/>
                </a:cubicBezTo>
                <a:cubicBezTo>
                  <a:pt x="1484" y="83"/>
                  <a:pt x="1484" y="83"/>
                  <a:pt x="1484" y="83"/>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rcRect t="15586"/>
          <a:stretch>
            <a:fillRect/>
          </a:stretch>
        </p:blipFill>
        <p:spPr>
          <a:xfrm>
            <a:off x="-477273" y="0"/>
            <a:ext cx="6573273" cy="8093442"/>
          </a:xfrm>
          <a:custGeom>
            <a:avLst/>
            <a:gdLst>
              <a:gd name="connsiteX0" fmla="*/ 477273 w 6573273"/>
              <a:gd name="connsiteY0" fmla="*/ 0 h 8093442"/>
              <a:gd name="connsiteX1" fmla="*/ 6573273 w 6573273"/>
              <a:gd name="connsiteY1" fmla="*/ 0 h 8093442"/>
              <a:gd name="connsiteX2" fmla="*/ 6573273 w 6573273"/>
              <a:gd name="connsiteY2" fmla="*/ 6994525 h 8093442"/>
              <a:gd name="connsiteX3" fmla="*/ 477273 w 6573273"/>
              <a:gd name="connsiteY3" fmla="*/ 6994525 h 8093442"/>
              <a:gd name="connsiteX4" fmla="*/ 477273 w 6573273"/>
              <a:gd name="connsiteY4" fmla="*/ 8093442 h 8093442"/>
              <a:gd name="connsiteX5" fmla="*/ 0 w 6573273"/>
              <a:gd name="connsiteY5" fmla="*/ 8093442 h 8093442"/>
              <a:gd name="connsiteX6" fmla="*/ 0 w 6573273"/>
              <a:gd name="connsiteY6" fmla="*/ 4868863 h 8093442"/>
              <a:gd name="connsiteX7" fmla="*/ 477273 w 6573273"/>
              <a:gd name="connsiteY7" fmla="*/ 4868863 h 8093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73273" h="8093442">
                <a:moveTo>
                  <a:pt x="477273" y="0"/>
                </a:moveTo>
                <a:lnTo>
                  <a:pt x="6573273" y="0"/>
                </a:lnTo>
                <a:lnTo>
                  <a:pt x="6573273" y="6994525"/>
                </a:lnTo>
                <a:lnTo>
                  <a:pt x="477273" y="6994525"/>
                </a:lnTo>
                <a:lnTo>
                  <a:pt x="477273" y="8093442"/>
                </a:lnTo>
                <a:lnTo>
                  <a:pt x="0" y="8093442"/>
                </a:lnTo>
                <a:lnTo>
                  <a:pt x="0" y="4868863"/>
                </a:lnTo>
                <a:lnTo>
                  <a:pt x="477273" y="4868863"/>
                </a:lnTo>
                <a:close/>
              </a:path>
            </a:pathLst>
          </a:custGeom>
          <a:noFill/>
          <a:ln>
            <a:noFill/>
          </a:ln>
        </p:spPr>
      </p:pic>
    </p:spTree>
    <p:extLst>
      <p:ext uri="{BB962C8B-B14F-4D97-AF65-F5344CB8AC3E}">
        <p14:creationId xmlns:p14="http://schemas.microsoft.com/office/powerpoint/2010/main" val="3796735475"/>
      </p:ext>
    </p:extLst>
  </p:cSld>
  <p:clrMapOvr>
    <a:masterClrMapping/>
  </p:clrMapOvr>
  <p:transition>
    <p:fade/>
  </p:transition>
  <p:extLst>
    <p:ext uri="{DCECCB84-F9BA-43D5-87BE-67443E8EF086}">
      <p15:sldGuideLst xmlns:p15="http://schemas.microsoft.com/office/powerpoint/2012/main">
        <p15:guide id="1" orient="horz" pos="302">
          <p15:clr>
            <a:srgbClr val="C35EA4"/>
          </p15:clr>
        </p15:guide>
        <p15:guide id="2" pos="288">
          <p15:clr>
            <a:srgbClr val="C35EA4"/>
          </p15:clr>
        </p15:guide>
        <p15:guide id="3" pos="7546">
          <p15:clr>
            <a:srgbClr val="C35EA4"/>
          </p15:clr>
        </p15:guide>
        <p15:guide id="4" orient="horz" pos="4104">
          <p15:clr>
            <a:srgbClr val="C35EA4"/>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84507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93445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69283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16152"/>
            <a:ext cx="11887199" cy="2131353"/>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5309969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119283" y="292309"/>
            <a:ext cx="10260092" cy="1479638"/>
          </a:xfrm>
        </p:spPr>
        <p:txBody>
          <a:bodyPr/>
          <a:lstStyle/>
          <a:p>
            <a:r>
              <a:rPr lang="en-US"/>
              <a:t>Click to edit Master title style</a:t>
            </a:r>
          </a:p>
        </p:txBody>
      </p:sp>
      <p:sp>
        <p:nvSpPr>
          <p:cNvPr id="3" name="Text Placeholder 2"/>
          <p:cNvSpPr>
            <a:spLocks noGrp="1"/>
          </p:cNvSpPr>
          <p:nvPr>
            <p:ph type="body" idx="1"/>
          </p:nvPr>
        </p:nvSpPr>
        <p:spPr>
          <a:xfrm>
            <a:off x="1119283" y="1882802"/>
            <a:ext cx="5036772" cy="750939"/>
          </a:xfrm>
        </p:spPr>
        <p:txBody>
          <a:bodyPr lIns="91440" rIns="91440" anchor="ctr">
            <a:normAutofit/>
          </a:bodyPr>
          <a:lstStyle>
            <a:lvl1pPr marL="0" indent="0">
              <a:buNone/>
              <a:defRPr sz="2040" b="0" cap="all" baseline="0">
                <a:solidFill>
                  <a:schemeClr val="tx2"/>
                </a:solidFill>
              </a:defRPr>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4" name="Content Placeholder 3"/>
          <p:cNvSpPr>
            <a:spLocks noGrp="1"/>
          </p:cNvSpPr>
          <p:nvPr>
            <p:ph sz="half" idx="2"/>
          </p:nvPr>
        </p:nvSpPr>
        <p:spPr>
          <a:xfrm>
            <a:off x="1119283" y="2633743"/>
            <a:ext cx="5036772" cy="2782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342602" y="1882802"/>
            <a:ext cx="5036772" cy="750939"/>
          </a:xfrm>
        </p:spPr>
        <p:txBody>
          <a:bodyPr lIns="91440" rIns="91440" anchor="ctr">
            <a:normAutofit/>
          </a:bodyPr>
          <a:lstStyle>
            <a:lvl1pPr marL="0" indent="0">
              <a:buNone/>
              <a:defRPr sz="2040" b="0" cap="all" baseline="0">
                <a:solidFill>
                  <a:schemeClr val="tx2"/>
                </a:solidFill>
              </a:defRPr>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6" name="Content Placeholder 5"/>
          <p:cNvSpPr>
            <a:spLocks noGrp="1"/>
          </p:cNvSpPr>
          <p:nvPr>
            <p:ph sz="quarter" idx="4"/>
          </p:nvPr>
        </p:nvSpPr>
        <p:spPr>
          <a:xfrm>
            <a:off x="6342602" y="2633742"/>
            <a:ext cx="5036772" cy="2782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32F9DEB-EF0D-4A4C-91F8-FE4ABCCBF7E0}" type="datetimeFigureOut">
              <a:rPr lang="en-US" smtClean="0"/>
              <a:t>6/8/21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13D9831-0351-6246-86E5-B02B96B8280F}" type="slidenum">
              <a:rPr lang="en-US" smtClean="0"/>
              <a:t>‹#›</a:t>
            </a:fld>
            <a:endParaRPr lang="en-US"/>
          </a:p>
        </p:txBody>
      </p:sp>
    </p:spTree>
    <p:extLst>
      <p:ext uri="{BB962C8B-B14F-4D97-AF65-F5344CB8AC3E}">
        <p14:creationId xmlns:p14="http://schemas.microsoft.com/office/powerpoint/2010/main" val="412965450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2407" b="31351"/>
          <a:stretch/>
        </p:blipFill>
        <p:spPr>
          <a:xfrm>
            <a:off x="-1" y="0"/>
            <a:ext cx="12436475" cy="6994526"/>
          </a:xfrm>
          <a:prstGeom prst="rect">
            <a:avLst/>
          </a:prstGeom>
          <a:noFill/>
          <a:ln>
            <a:noFill/>
          </a:ln>
        </p:spPr>
      </p:pic>
      <p:pic>
        <p:nvPicPr>
          <p:cNvPr id="3" name="Picture 2"/>
          <p:cNvPicPr>
            <a:picLocks noChangeAspect="1"/>
          </p:cNvPicPr>
          <p:nvPr userDrawn="1"/>
        </p:nvPicPr>
        <p:blipFill>
          <a:blip r:embed="rId3"/>
          <a:stretch>
            <a:fillRect/>
          </a:stretch>
        </p:blipFill>
        <p:spPr>
          <a:xfrm>
            <a:off x="495300" y="2488813"/>
            <a:ext cx="5580001" cy="551250"/>
          </a:xfrm>
          <a:prstGeom prst="rect">
            <a:avLst/>
          </a:prstGeom>
        </p:spPr>
      </p:pic>
      <p:pic>
        <p:nvPicPr>
          <p:cNvPr id="4" name="Picture 3"/>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white">
          <a:xfrm>
            <a:off x="10333038" y="6163073"/>
            <a:ext cx="1643341" cy="352027"/>
          </a:xfrm>
          <a:prstGeom prst="rect">
            <a:avLst/>
          </a:prstGeom>
        </p:spPr>
      </p:pic>
    </p:spTree>
    <p:extLst>
      <p:ext uri="{BB962C8B-B14F-4D97-AF65-F5344CB8AC3E}">
        <p14:creationId xmlns:p14="http://schemas.microsoft.com/office/powerpoint/2010/main" val="3422979901"/>
      </p:ext>
    </p:extLst>
  </p:cSld>
  <p:clrMapOvr>
    <a:masterClrMapping/>
  </p:clrMapOvr>
  <p:transition>
    <p:fade/>
  </p:transition>
  <p:extLst>
    <p:ext uri="{DCECCB84-F9BA-43D5-87BE-67443E8EF086}">
      <p15:sldGuideLst xmlns:p15="http://schemas.microsoft.com/office/powerpoint/2012/main">
        <p15:guide id="1" pos="288">
          <p15:clr>
            <a:srgbClr val="C35EA4"/>
          </p15:clr>
        </p15:guide>
        <p15:guide id="2" orient="horz" pos="4104">
          <p15:clr>
            <a:srgbClr val="C35EA4"/>
          </p15:clr>
        </p15:guide>
        <p15:guide id="3" pos="7546">
          <p15:clr>
            <a:srgbClr val="C35EA4"/>
          </p15:clr>
        </p15:guide>
        <p15:guide id="4" orient="horz" pos="302">
          <p15:clr>
            <a:srgbClr val="C35EA4"/>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Walkin">
    <p:bg>
      <p:bgPr>
        <a:solidFill>
          <a:schemeClr val="tx1"/>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516364" y="469053"/>
            <a:ext cx="1462911" cy="313376"/>
          </a:xfrm>
          <a:prstGeom prst="rect">
            <a:avLst/>
          </a:prstGeom>
        </p:spPr>
      </p:pic>
      <p:sp>
        <p:nvSpPr>
          <p:cNvPr id="8" name="Freeform 5"/>
          <p:cNvSpPr>
            <a:spLocks noEditPoints="1"/>
          </p:cNvSpPr>
          <p:nvPr userDrawn="1"/>
        </p:nvSpPr>
        <p:spPr bwMode="auto">
          <a:xfrm>
            <a:off x="4846638" y="2622117"/>
            <a:ext cx="6626093" cy="650876"/>
          </a:xfrm>
          <a:custGeom>
            <a:avLst/>
            <a:gdLst>
              <a:gd name="T0" fmla="*/ 67 w 1484"/>
              <a:gd name="T1" fmla="*/ 117 h 143"/>
              <a:gd name="T2" fmla="*/ 15 w 1484"/>
              <a:gd name="T3" fmla="*/ 141 h 143"/>
              <a:gd name="T4" fmla="*/ 63 w 1484"/>
              <a:gd name="T5" fmla="*/ 141 h 143"/>
              <a:gd name="T6" fmla="*/ 119 w 1484"/>
              <a:gd name="T7" fmla="*/ 53 h 143"/>
              <a:gd name="T8" fmla="*/ 173 w 1484"/>
              <a:gd name="T9" fmla="*/ 4 h 143"/>
              <a:gd name="T10" fmla="*/ 180 w 1484"/>
              <a:gd name="T11" fmla="*/ 21 h 143"/>
              <a:gd name="T12" fmla="*/ 165 w 1484"/>
              <a:gd name="T13" fmla="*/ 141 h 143"/>
              <a:gd name="T14" fmla="*/ 226 w 1484"/>
              <a:gd name="T15" fmla="*/ 121 h 143"/>
              <a:gd name="T16" fmla="*/ 272 w 1484"/>
              <a:gd name="T17" fmla="*/ 50 h 143"/>
              <a:gd name="T18" fmla="*/ 223 w 1484"/>
              <a:gd name="T19" fmla="*/ 138 h 143"/>
              <a:gd name="T20" fmla="*/ 333 w 1484"/>
              <a:gd name="T21" fmla="*/ 46 h 143"/>
              <a:gd name="T22" fmla="*/ 293 w 1484"/>
              <a:gd name="T23" fmla="*/ 47 h 143"/>
              <a:gd name="T24" fmla="*/ 330 w 1484"/>
              <a:gd name="T25" fmla="*/ 59 h 143"/>
              <a:gd name="T26" fmla="*/ 359 w 1484"/>
              <a:gd name="T27" fmla="*/ 58 h 143"/>
              <a:gd name="T28" fmla="*/ 439 w 1484"/>
              <a:gd name="T29" fmla="*/ 94 h 143"/>
              <a:gd name="T30" fmla="*/ 362 w 1484"/>
              <a:gd name="T31" fmla="*/ 95 h 143"/>
              <a:gd name="T32" fmla="*/ 416 w 1484"/>
              <a:gd name="T33" fmla="*/ 121 h 143"/>
              <a:gd name="T34" fmla="*/ 474 w 1484"/>
              <a:gd name="T35" fmla="*/ 61 h 143"/>
              <a:gd name="T36" fmla="*/ 464 w 1484"/>
              <a:gd name="T37" fmla="*/ 53 h 143"/>
              <a:gd name="T38" fmla="*/ 497 w 1484"/>
              <a:gd name="T39" fmla="*/ 117 h 143"/>
              <a:gd name="T40" fmla="*/ 503 w 1484"/>
              <a:gd name="T41" fmla="*/ 136 h 143"/>
              <a:gd name="T42" fmla="*/ 538 w 1484"/>
              <a:gd name="T43" fmla="*/ 58 h 143"/>
              <a:gd name="T44" fmla="*/ 618 w 1484"/>
              <a:gd name="T45" fmla="*/ 94 h 143"/>
              <a:gd name="T46" fmla="*/ 540 w 1484"/>
              <a:gd name="T47" fmla="*/ 95 h 143"/>
              <a:gd name="T48" fmla="*/ 594 w 1484"/>
              <a:gd name="T49" fmla="*/ 121 h 143"/>
              <a:gd name="T50" fmla="*/ 641 w 1484"/>
              <a:gd name="T51" fmla="*/ 47 h 143"/>
              <a:gd name="T52" fmla="*/ 656 w 1484"/>
              <a:gd name="T53" fmla="*/ 141 h 143"/>
              <a:gd name="T54" fmla="*/ 656 w 1484"/>
              <a:gd name="T55" fmla="*/ 33 h 143"/>
              <a:gd name="T56" fmla="*/ 730 w 1484"/>
              <a:gd name="T57" fmla="*/ 130 h 143"/>
              <a:gd name="T58" fmla="*/ 740 w 1484"/>
              <a:gd name="T59" fmla="*/ 47 h 143"/>
              <a:gd name="T60" fmla="*/ 685 w 1484"/>
              <a:gd name="T61" fmla="*/ 47 h 143"/>
              <a:gd name="T62" fmla="*/ 740 w 1484"/>
              <a:gd name="T63" fmla="*/ 140 h 143"/>
              <a:gd name="T64" fmla="*/ 873 w 1484"/>
              <a:gd name="T65" fmla="*/ 68 h 143"/>
              <a:gd name="T66" fmla="*/ 802 w 1484"/>
              <a:gd name="T67" fmla="*/ 141 h 143"/>
              <a:gd name="T68" fmla="*/ 868 w 1484"/>
              <a:gd name="T69" fmla="*/ 141 h 143"/>
              <a:gd name="T70" fmla="*/ 817 w 1484"/>
              <a:gd name="T71" fmla="*/ 71 h 143"/>
              <a:gd name="T72" fmla="*/ 857 w 1484"/>
              <a:gd name="T73" fmla="*/ 64 h 143"/>
              <a:gd name="T74" fmla="*/ 904 w 1484"/>
              <a:gd name="T75" fmla="*/ 69 h 143"/>
              <a:gd name="T76" fmla="*/ 974 w 1484"/>
              <a:gd name="T77" fmla="*/ 120 h 143"/>
              <a:gd name="T78" fmla="*/ 981 w 1484"/>
              <a:gd name="T79" fmla="*/ 90 h 143"/>
              <a:gd name="T80" fmla="*/ 965 w 1484"/>
              <a:gd name="T81" fmla="*/ 85 h 143"/>
              <a:gd name="T82" fmla="*/ 1010 w 1484"/>
              <a:gd name="T83" fmla="*/ 71 h 143"/>
              <a:gd name="T84" fmla="*/ 1028 w 1484"/>
              <a:gd name="T85" fmla="*/ 45 h 143"/>
              <a:gd name="T86" fmla="*/ 1033 w 1484"/>
              <a:gd name="T87" fmla="*/ 109 h 143"/>
              <a:gd name="T88" fmla="*/ 1018 w 1484"/>
              <a:gd name="T89" fmla="*/ 143 h 143"/>
              <a:gd name="T90" fmla="*/ 1137 w 1484"/>
              <a:gd name="T91" fmla="*/ 57 h 143"/>
              <a:gd name="T92" fmla="*/ 1076 w 1484"/>
              <a:gd name="T93" fmla="*/ 130 h 143"/>
              <a:gd name="T94" fmla="*/ 1089 w 1484"/>
              <a:gd name="T95" fmla="*/ 122 h 143"/>
              <a:gd name="T96" fmla="*/ 1090 w 1484"/>
              <a:gd name="T97" fmla="*/ 65 h 143"/>
              <a:gd name="T98" fmla="*/ 1234 w 1484"/>
              <a:gd name="T99" fmla="*/ 80 h 143"/>
              <a:gd name="T100" fmla="*/ 1199 w 1484"/>
              <a:gd name="T101" fmla="*/ 58 h 143"/>
              <a:gd name="T102" fmla="*/ 1190 w 1484"/>
              <a:gd name="T103" fmla="*/ 143 h 143"/>
              <a:gd name="T104" fmla="*/ 1234 w 1484"/>
              <a:gd name="T105" fmla="*/ 80 h 143"/>
              <a:gd name="T106" fmla="*/ 1175 w 1484"/>
              <a:gd name="T107" fmla="*/ 115 h 143"/>
              <a:gd name="T108" fmla="*/ 1309 w 1484"/>
              <a:gd name="T109" fmla="*/ 47 h 143"/>
              <a:gd name="T110" fmla="*/ 1275 w 1484"/>
              <a:gd name="T111" fmla="*/ 47 h 143"/>
              <a:gd name="T112" fmla="*/ 1282 w 1484"/>
              <a:gd name="T113" fmla="*/ 69 h 143"/>
              <a:gd name="T114" fmla="*/ 1362 w 1484"/>
              <a:gd name="T115" fmla="*/ 131 h 143"/>
              <a:gd name="T116" fmla="*/ 1385 w 1484"/>
              <a:gd name="T117" fmla="*/ 65 h 143"/>
              <a:gd name="T118" fmla="*/ 1320 w 1484"/>
              <a:gd name="T119" fmla="*/ 121 h 143"/>
              <a:gd name="T120" fmla="*/ 1484 w 1484"/>
              <a:gd name="T121" fmla="*/ 83 h 143"/>
              <a:gd name="T122" fmla="*/ 1406 w 1484"/>
              <a:gd name="T123" fmla="*/ 2 h 143"/>
              <a:gd name="T124" fmla="*/ 1447 w 1484"/>
              <a:gd name="T125" fmla="*/ 58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484" h="143">
                <a:moveTo>
                  <a:pt x="134" y="10"/>
                </a:moveTo>
                <a:cubicBezTo>
                  <a:pt x="115" y="10"/>
                  <a:pt x="115" y="10"/>
                  <a:pt x="115" y="10"/>
                </a:cubicBezTo>
                <a:cubicBezTo>
                  <a:pt x="74" y="101"/>
                  <a:pt x="74" y="101"/>
                  <a:pt x="74" y="101"/>
                </a:cubicBezTo>
                <a:cubicBezTo>
                  <a:pt x="73" y="103"/>
                  <a:pt x="70" y="109"/>
                  <a:pt x="67" y="117"/>
                </a:cubicBezTo>
                <a:cubicBezTo>
                  <a:pt x="67" y="117"/>
                  <a:pt x="67" y="117"/>
                  <a:pt x="67" y="117"/>
                </a:cubicBezTo>
                <a:cubicBezTo>
                  <a:pt x="66" y="114"/>
                  <a:pt x="64" y="108"/>
                  <a:pt x="61" y="101"/>
                </a:cubicBezTo>
                <a:cubicBezTo>
                  <a:pt x="20" y="10"/>
                  <a:pt x="20" y="10"/>
                  <a:pt x="20" y="10"/>
                </a:cubicBezTo>
                <a:cubicBezTo>
                  <a:pt x="0" y="10"/>
                  <a:pt x="0" y="10"/>
                  <a:pt x="0" y="10"/>
                </a:cubicBezTo>
                <a:cubicBezTo>
                  <a:pt x="0" y="141"/>
                  <a:pt x="0" y="141"/>
                  <a:pt x="0" y="141"/>
                </a:cubicBezTo>
                <a:cubicBezTo>
                  <a:pt x="15" y="141"/>
                  <a:pt x="15" y="141"/>
                  <a:pt x="15" y="141"/>
                </a:cubicBezTo>
                <a:cubicBezTo>
                  <a:pt x="15" y="53"/>
                  <a:pt x="15" y="53"/>
                  <a:pt x="15" y="53"/>
                </a:cubicBezTo>
                <a:cubicBezTo>
                  <a:pt x="15" y="41"/>
                  <a:pt x="15" y="33"/>
                  <a:pt x="14" y="27"/>
                </a:cubicBezTo>
                <a:cubicBezTo>
                  <a:pt x="15" y="27"/>
                  <a:pt x="15" y="27"/>
                  <a:pt x="15" y="27"/>
                </a:cubicBezTo>
                <a:cubicBezTo>
                  <a:pt x="16" y="34"/>
                  <a:pt x="17" y="38"/>
                  <a:pt x="18" y="41"/>
                </a:cubicBezTo>
                <a:cubicBezTo>
                  <a:pt x="63" y="141"/>
                  <a:pt x="63" y="141"/>
                  <a:pt x="63" y="141"/>
                </a:cubicBezTo>
                <a:cubicBezTo>
                  <a:pt x="71" y="141"/>
                  <a:pt x="71" y="141"/>
                  <a:pt x="71" y="141"/>
                </a:cubicBezTo>
                <a:cubicBezTo>
                  <a:pt x="116" y="40"/>
                  <a:pt x="116" y="40"/>
                  <a:pt x="116" y="40"/>
                </a:cubicBezTo>
                <a:cubicBezTo>
                  <a:pt x="117" y="37"/>
                  <a:pt x="118" y="33"/>
                  <a:pt x="120" y="27"/>
                </a:cubicBezTo>
                <a:cubicBezTo>
                  <a:pt x="120" y="27"/>
                  <a:pt x="120" y="27"/>
                  <a:pt x="120" y="27"/>
                </a:cubicBezTo>
                <a:cubicBezTo>
                  <a:pt x="119" y="37"/>
                  <a:pt x="119" y="46"/>
                  <a:pt x="119" y="53"/>
                </a:cubicBezTo>
                <a:cubicBezTo>
                  <a:pt x="119" y="141"/>
                  <a:pt x="119" y="141"/>
                  <a:pt x="119" y="141"/>
                </a:cubicBezTo>
                <a:cubicBezTo>
                  <a:pt x="134" y="141"/>
                  <a:pt x="134" y="141"/>
                  <a:pt x="134" y="141"/>
                </a:cubicBezTo>
                <a:cubicBezTo>
                  <a:pt x="134" y="10"/>
                  <a:pt x="134" y="10"/>
                  <a:pt x="134" y="10"/>
                </a:cubicBezTo>
                <a:close/>
                <a:moveTo>
                  <a:pt x="180" y="7"/>
                </a:moveTo>
                <a:cubicBezTo>
                  <a:pt x="178" y="5"/>
                  <a:pt x="175" y="4"/>
                  <a:pt x="173" y="4"/>
                </a:cubicBezTo>
                <a:cubicBezTo>
                  <a:pt x="170" y="4"/>
                  <a:pt x="167" y="5"/>
                  <a:pt x="166" y="7"/>
                </a:cubicBezTo>
                <a:cubicBezTo>
                  <a:pt x="164" y="9"/>
                  <a:pt x="163" y="11"/>
                  <a:pt x="163" y="13"/>
                </a:cubicBezTo>
                <a:cubicBezTo>
                  <a:pt x="163" y="16"/>
                  <a:pt x="164" y="19"/>
                  <a:pt x="166" y="21"/>
                </a:cubicBezTo>
                <a:cubicBezTo>
                  <a:pt x="168" y="22"/>
                  <a:pt x="170" y="23"/>
                  <a:pt x="173" y="23"/>
                </a:cubicBezTo>
                <a:cubicBezTo>
                  <a:pt x="175" y="23"/>
                  <a:pt x="178" y="22"/>
                  <a:pt x="180" y="21"/>
                </a:cubicBezTo>
                <a:cubicBezTo>
                  <a:pt x="182" y="19"/>
                  <a:pt x="183" y="16"/>
                  <a:pt x="183" y="13"/>
                </a:cubicBezTo>
                <a:cubicBezTo>
                  <a:pt x="183" y="11"/>
                  <a:pt x="182" y="9"/>
                  <a:pt x="180" y="7"/>
                </a:cubicBezTo>
                <a:close/>
                <a:moveTo>
                  <a:pt x="180" y="47"/>
                </a:moveTo>
                <a:cubicBezTo>
                  <a:pt x="165" y="47"/>
                  <a:pt x="165" y="47"/>
                  <a:pt x="165" y="47"/>
                </a:cubicBezTo>
                <a:cubicBezTo>
                  <a:pt x="165" y="141"/>
                  <a:pt x="165" y="141"/>
                  <a:pt x="165" y="141"/>
                </a:cubicBezTo>
                <a:cubicBezTo>
                  <a:pt x="180" y="141"/>
                  <a:pt x="180" y="141"/>
                  <a:pt x="180" y="141"/>
                </a:cubicBezTo>
                <a:cubicBezTo>
                  <a:pt x="180" y="47"/>
                  <a:pt x="180" y="47"/>
                  <a:pt x="180" y="47"/>
                </a:cubicBezTo>
                <a:close/>
                <a:moveTo>
                  <a:pt x="272" y="123"/>
                </a:moveTo>
                <a:cubicBezTo>
                  <a:pt x="265" y="128"/>
                  <a:pt x="257" y="131"/>
                  <a:pt x="249" y="131"/>
                </a:cubicBezTo>
                <a:cubicBezTo>
                  <a:pt x="239" y="131"/>
                  <a:pt x="231" y="127"/>
                  <a:pt x="226" y="121"/>
                </a:cubicBezTo>
                <a:cubicBezTo>
                  <a:pt x="220" y="115"/>
                  <a:pt x="217" y="106"/>
                  <a:pt x="217" y="95"/>
                </a:cubicBezTo>
                <a:cubicBezTo>
                  <a:pt x="217" y="84"/>
                  <a:pt x="220" y="75"/>
                  <a:pt x="226" y="68"/>
                </a:cubicBezTo>
                <a:cubicBezTo>
                  <a:pt x="232" y="61"/>
                  <a:pt x="240" y="58"/>
                  <a:pt x="250" y="58"/>
                </a:cubicBezTo>
                <a:cubicBezTo>
                  <a:pt x="258" y="58"/>
                  <a:pt x="265" y="60"/>
                  <a:pt x="272" y="65"/>
                </a:cubicBezTo>
                <a:cubicBezTo>
                  <a:pt x="272" y="50"/>
                  <a:pt x="272" y="50"/>
                  <a:pt x="272" y="50"/>
                </a:cubicBezTo>
                <a:cubicBezTo>
                  <a:pt x="266" y="46"/>
                  <a:pt x="259" y="45"/>
                  <a:pt x="250" y="45"/>
                </a:cubicBezTo>
                <a:cubicBezTo>
                  <a:pt x="236" y="45"/>
                  <a:pt x="224" y="50"/>
                  <a:pt x="215" y="59"/>
                </a:cubicBezTo>
                <a:cubicBezTo>
                  <a:pt x="206" y="68"/>
                  <a:pt x="201" y="81"/>
                  <a:pt x="201" y="96"/>
                </a:cubicBezTo>
                <a:cubicBezTo>
                  <a:pt x="201" y="105"/>
                  <a:pt x="203" y="114"/>
                  <a:pt x="207" y="121"/>
                </a:cubicBezTo>
                <a:cubicBezTo>
                  <a:pt x="211" y="128"/>
                  <a:pt x="216" y="134"/>
                  <a:pt x="223" y="138"/>
                </a:cubicBezTo>
                <a:cubicBezTo>
                  <a:pt x="230" y="142"/>
                  <a:pt x="238" y="143"/>
                  <a:pt x="246" y="143"/>
                </a:cubicBezTo>
                <a:cubicBezTo>
                  <a:pt x="256" y="143"/>
                  <a:pt x="265" y="141"/>
                  <a:pt x="272" y="137"/>
                </a:cubicBezTo>
                <a:cubicBezTo>
                  <a:pt x="272" y="123"/>
                  <a:pt x="272" y="123"/>
                  <a:pt x="272" y="123"/>
                </a:cubicBezTo>
                <a:close/>
                <a:moveTo>
                  <a:pt x="342" y="47"/>
                </a:moveTo>
                <a:cubicBezTo>
                  <a:pt x="340" y="46"/>
                  <a:pt x="337" y="46"/>
                  <a:pt x="333" y="46"/>
                </a:cubicBezTo>
                <a:cubicBezTo>
                  <a:pt x="327" y="46"/>
                  <a:pt x="322" y="47"/>
                  <a:pt x="318" y="51"/>
                </a:cubicBezTo>
                <a:cubicBezTo>
                  <a:pt x="314" y="55"/>
                  <a:pt x="310" y="60"/>
                  <a:pt x="308" y="67"/>
                </a:cubicBezTo>
                <a:cubicBezTo>
                  <a:pt x="308" y="67"/>
                  <a:pt x="308" y="67"/>
                  <a:pt x="308" y="67"/>
                </a:cubicBezTo>
                <a:cubicBezTo>
                  <a:pt x="308" y="47"/>
                  <a:pt x="308" y="47"/>
                  <a:pt x="308" y="47"/>
                </a:cubicBezTo>
                <a:cubicBezTo>
                  <a:pt x="293" y="47"/>
                  <a:pt x="293" y="47"/>
                  <a:pt x="293" y="47"/>
                </a:cubicBezTo>
                <a:cubicBezTo>
                  <a:pt x="293" y="141"/>
                  <a:pt x="293" y="141"/>
                  <a:pt x="293" y="141"/>
                </a:cubicBezTo>
                <a:cubicBezTo>
                  <a:pt x="308" y="141"/>
                  <a:pt x="308" y="141"/>
                  <a:pt x="308" y="141"/>
                </a:cubicBezTo>
                <a:cubicBezTo>
                  <a:pt x="308" y="93"/>
                  <a:pt x="308" y="93"/>
                  <a:pt x="308" y="93"/>
                </a:cubicBezTo>
                <a:cubicBezTo>
                  <a:pt x="308" y="83"/>
                  <a:pt x="310" y="75"/>
                  <a:pt x="314" y="69"/>
                </a:cubicBezTo>
                <a:cubicBezTo>
                  <a:pt x="318" y="63"/>
                  <a:pt x="324" y="59"/>
                  <a:pt x="330" y="59"/>
                </a:cubicBezTo>
                <a:cubicBezTo>
                  <a:pt x="335" y="59"/>
                  <a:pt x="339" y="60"/>
                  <a:pt x="342" y="62"/>
                </a:cubicBezTo>
                <a:cubicBezTo>
                  <a:pt x="342" y="47"/>
                  <a:pt x="342" y="47"/>
                  <a:pt x="342" y="47"/>
                </a:cubicBezTo>
                <a:close/>
                <a:moveTo>
                  <a:pt x="427" y="58"/>
                </a:moveTo>
                <a:cubicBezTo>
                  <a:pt x="420" y="49"/>
                  <a:pt x="409" y="45"/>
                  <a:pt x="395" y="45"/>
                </a:cubicBezTo>
                <a:cubicBezTo>
                  <a:pt x="380" y="45"/>
                  <a:pt x="368" y="49"/>
                  <a:pt x="359" y="58"/>
                </a:cubicBezTo>
                <a:cubicBezTo>
                  <a:pt x="351" y="67"/>
                  <a:pt x="347" y="80"/>
                  <a:pt x="347" y="95"/>
                </a:cubicBezTo>
                <a:cubicBezTo>
                  <a:pt x="347" y="110"/>
                  <a:pt x="351" y="121"/>
                  <a:pt x="359" y="130"/>
                </a:cubicBezTo>
                <a:cubicBezTo>
                  <a:pt x="367" y="139"/>
                  <a:pt x="379" y="143"/>
                  <a:pt x="392" y="143"/>
                </a:cubicBezTo>
                <a:cubicBezTo>
                  <a:pt x="407" y="143"/>
                  <a:pt x="418" y="139"/>
                  <a:pt x="427" y="130"/>
                </a:cubicBezTo>
                <a:cubicBezTo>
                  <a:pt x="435" y="121"/>
                  <a:pt x="439" y="109"/>
                  <a:pt x="439" y="94"/>
                </a:cubicBezTo>
                <a:cubicBezTo>
                  <a:pt x="439" y="79"/>
                  <a:pt x="435" y="67"/>
                  <a:pt x="427" y="58"/>
                </a:cubicBezTo>
                <a:close/>
                <a:moveTo>
                  <a:pt x="416" y="121"/>
                </a:moveTo>
                <a:cubicBezTo>
                  <a:pt x="411" y="128"/>
                  <a:pt x="403" y="131"/>
                  <a:pt x="394" y="131"/>
                </a:cubicBezTo>
                <a:cubicBezTo>
                  <a:pt x="384" y="131"/>
                  <a:pt x="376" y="127"/>
                  <a:pt x="371" y="121"/>
                </a:cubicBezTo>
                <a:cubicBezTo>
                  <a:pt x="365" y="115"/>
                  <a:pt x="362" y="106"/>
                  <a:pt x="362" y="95"/>
                </a:cubicBezTo>
                <a:cubicBezTo>
                  <a:pt x="362" y="83"/>
                  <a:pt x="365" y="74"/>
                  <a:pt x="371" y="67"/>
                </a:cubicBezTo>
                <a:cubicBezTo>
                  <a:pt x="376" y="61"/>
                  <a:pt x="384" y="58"/>
                  <a:pt x="394" y="58"/>
                </a:cubicBezTo>
                <a:cubicBezTo>
                  <a:pt x="403" y="58"/>
                  <a:pt x="411" y="61"/>
                  <a:pt x="416" y="67"/>
                </a:cubicBezTo>
                <a:cubicBezTo>
                  <a:pt x="421" y="73"/>
                  <a:pt x="424" y="83"/>
                  <a:pt x="424" y="94"/>
                </a:cubicBezTo>
                <a:cubicBezTo>
                  <a:pt x="424" y="106"/>
                  <a:pt x="421" y="115"/>
                  <a:pt x="416" y="121"/>
                </a:cubicBezTo>
                <a:close/>
                <a:moveTo>
                  <a:pt x="507" y="100"/>
                </a:moveTo>
                <a:cubicBezTo>
                  <a:pt x="503" y="96"/>
                  <a:pt x="497" y="92"/>
                  <a:pt x="488" y="88"/>
                </a:cubicBezTo>
                <a:cubicBezTo>
                  <a:pt x="480" y="85"/>
                  <a:pt x="476" y="83"/>
                  <a:pt x="473" y="80"/>
                </a:cubicBezTo>
                <a:cubicBezTo>
                  <a:pt x="471" y="78"/>
                  <a:pt x="470" y="75"/>
                  <a:pt x="470" y="71"/>
                </a:cubicBezTo>
                <a:cubicBezTo>
                  <a:pt x="470" y="67"/>
                  <a:pt x="471" y="64"/>
                  <a:pt x="474" y="61"/>
                </a:cubicBezTo>
                <a:cubicBezTo>
                  <a:pt x="477" y="59"/>
                  <a:pt x="481" y="58"/>
                  <a:pt x="486" y="58"/>
                </a:cubicBezTo>
                <a:cubicBezTo>
                  <a:pt x="494" y="58"/>
                  <a:pt x="502" y="60"/>
                  <a:pt x="508" y="64"/>
                </a:cubicBezTo>
                <a:cubicBezTo>
                  <a:pt x="508" y="49"/>
                  <a:pt x="508" y="49"/>
                  <a:pt x="508" y="49"/>
                </a:cubicBezTo>
                <a:cubicBezTo>
                  <a:pt x="502" y="46"/>
                  <a:pt x="495" y="45"/>
                  <a:pt x="488" y="45"/>
                </a:cubicBezTo>
                <a:cubicBezTo>
                  <a:pt x="478" y="45"/>
                  <a:pt x="470" y="47"/>
                  <a:pt x="464" y="53"/>
                </a:cubicBezTo>
                <a:cubicBezTo>
                  <a:pt x="458" y="58"/>
                  <a:pt x="454" y="64"/>
                  <a:pt x="454" y="72"/>
                </a:cubicBezTo>
                <a:cubicBezTo>
                  <a:pt x="454" y="79"/>
                  <a:pt x="456" y="84"/>
                  <a:pt x="460" y="88"/>
                </a:cubicBezTo>
                <a:cubicBezTo>
                  <a:pt x="463" y="92"/>
                  <a:pt x="469" y="96"/>
                  <a:pt x="477" y="100"/>
                </a:cubicBezTo>
                <a:cubicBezTo>
                  <a:pt x="485" y="104"/>
                  <a:pt x="491" y="107"/>
                  <a:pt x="493" y="109"/>
                </a:cubicBezTo>
                <a:cubicBezTo>
                  <a:pt x="495" y="111"/>
                  <a:pt x="497" y="114"/>
                  <a:pt x="497" y="117"/>
                </a:cubicBezTo>
                <a:cubicBezTo>
                  <a:pt x="497" y="126"/>
                  <a:pt x="491" y="131"/>
                  <a:pt x="479" y="131"/>
                </a:cubicBezTo>
                <a:cubicBezTo>
                  <a:pt x="470" y="131"/>
                  <a:pt x="462" y="128"/>
                  <a:pt x="454" y="122"/>
                </a:cubicBezTo>
                <a:cubicBezTo>
                  <a:pt x="454" y="138"/>
                  <a:pt x="454" y="138"/>
                  <a:pt x="454" y="138"/>
                </a:cubicBezTo>
                <a:cubicBezTo>
                  <a:pt x="461" y="142"/>
                  <a:pt x="469" y="143"/>
                  <a:pt x="478" y="143"/>
                </a:cubicBezTo>
                <a:cubicBezTo>
                  <a:pt x="488" y="143"/>
                  <a:pt x="496" y="141"/>
                  <a:pt x="503" y="136"/>
                </a:cubicBezTo>
                <a:cubicBezTo>
                  <a:pt x="509" y="131"/>
                  <a:pt x="512" y="124"/>
                  <a:pt x="512" y="116"/>
                </a:cubicBezTo>
                <a:cubicBezTo>
                  <a:pt x="512" y="110"/>
                  <a:pt x="510" y="104"/>
                  <a:pt x="507" y="100"/>
                </a:cubicBezTo>
                <a:close/>
                <a:moveTo>
                  <a:pt x="606" y="58"/>
                </a:moveTo>
                <a:cubicBezTo>
                  <a:pt x="598" y="49"/>
                  <a:pt x="587" y="45"/>
                  <a:pt x="573" y="45"/>
                </a:cubicBezTo>
                <a:cubicBezTo>
                  <a:pt x="558" y="45"/>
                  <a:pt x="546" y="49"/>
                  <a:pt x="538" y="58"/>
                </a:cubicBezTo>
                <a:cubicBezTo>
                  <a:pt x="529" y="67"/>
                  <a:pt x="525" y="80"/>
                  <a:pt x="525" y="95"/>
                </a:cubicBezTo>
                <a:cubicBezTo>
                  <a:pt x="525" y="110"/>
                  <a:pt x="529" y="121"/>
                  <a:pt x="537" y="130"/>
                </a:cubicBezTo>
                <a:cubicBezTo>
                  <a:pt x="546" y="139"/>
                  <a:pt x="557" y="143"/>
                  <a:pt x="571" y="143"/>
                </a:cubicBezTo>
                <a:cubicBezTo>
                  <a:pt x="585" y="143"/>
                  <a:pt x="596" y="139"/>
                  <a:pt x="605" y="130"/>
                </a:cubicBezTo>
                <a:cubicBezTo>
                  <a:pt x="613" y="121"/>
                  <a:pt x="618" y="109"/>
                  <a:pt x="618" y="94"/>
                </a:cubicBezTo>
                <a:cubicBezTo>
                  <a:pt x="618" y="79"/>
                  <a:pt x="614" y="67"/>
                  <a:pt x="606" y="58"/>
                </a:cubicBezTo>
                <a:close/>
                <a:moveTo>
                  <a:pt x="594" y="121"/>
                </a:moveTo>
                <a:cubicBezTo>
                  <a:pt x="589" y="128"/>
                  <a:pt x="582" y="131"/>
                  <a:pt x="572" y="131"/>
                </a:cubicBezTo>
                <a:cubicBezTo>
                  <a:pt x="562" y="131"/>
                  <a:pt x="555" y="127"/>
                  <a:pt x="549" y="121"/>
                </a:cubicBezTo>
                <a:cubicBezTo>
                  <a:pt x="543" y="115"/>
                  <a:pt x="540" y="106"/>
                  <a:pt x="540" y="95"/>
                </a:cubicBezTo>
                <a:cubicBezTo>
                  <a:pt x="540" y="83"/>
                  <a:pt x="543" y="74"/>
                  <a:pt x="549" y="67"/>
                </a:cubicBezTo>
                <a:cubicBezTo>
                  <a:pt x="554" y="61"/>
                  <a:pt x="562" y="58"/>
                  <a:pt x="572" y="58"/>
                </a:cubicBezTo>
                <a:cubicBezTo>
                  <a:pt x="582" y="58"/>
                  <a:pt x="589" y="61"/>
                  <a:pt x="594" y="67"/>
                </a:cubicBezTo>
                <a:cubicBezTo>
                  <a:pt x="599" y="73"/>
                  <a:pt x="602" y="83"/>
                  <a:pt x="602" y="94"/>
                </a:cubicBezTo>
                <a:cubicBezTo>
                  <a:pt x="602" y="106"/>
                  <a:pt x="600" y="115"/>
                  <a:pt x="594" y="121"/>
                </a:cubicBezTo>
                <a:close/>
                <a:moveTo>
                  <a:pt x="682" y="2"/>
                </a:moveTo>
                <a:cubicBezTo>
                  <a:pt x="679" y="1"/>
                  <a:pt x="676" y="0"/>
                  <a:pt x="671" y="0"/>
                </a:cubicBezTo>
                <a:cubicBezTo>
                  <a:pt x="662" y="0"/>
                  <a:pt x="655" y="3"/>
                  <a:pt x="650" y="9"/>
                </a:cubicBezTo>
                <a:cubicBezTo>
                  <a:pt x="644" y="15"/>
                  <a:pt x="641" y="22"/>
                  <a:pt x="641" y="32"/>
                </a:cubicBezTo>
                <a:cubicBezTo>
                  <a:pt x="641" y="47"/>
                  <a:pt x="641" y="47"/>
                  <a:pt x="641" y="47"/>
                </a:cubicBezTo>
                <a:cubicBezTo>
                  <a:pt x="625" y="47"/>
                  <a:pt x="625" y="47"/>
                  <a:pt x="625" y="47"/>
                </a:cubicBezTo>
                <a:cubicBezTo>
                  <a:pt x="625" y="60"/>
                  <a:pt x="625" y="60"/>
                  <a:pt x="625" y="60"/>
                </a:cubicBezTo>
                <a:cubicBezTo>
                  <a:pt x="641" y="60"/>
                  <a:pt x="641" y="60"/>
                  <a:pt x="641" y="60"/>
                </a:cubicBezTo>
                <a:cubicBezTo>
                  <a:pt x="641" y="141"/>
                  <a:pt x="641" y="141"/>
                  <a:pt x="641" y="141"/>
                </a:cubicBezTo>
                <a:cubicBezTo>
                  <a:pt x="656" y="141"/>
                  <a:pt x="656" y="141"/>
                  <a:pt x="656" y="141"/>
                </a:cubicBezTo>
                <a:cubicBezTo>
                  <a:pt x="656" y="60"/>
                  <a:pt x="656" y="60"/>
                  <a:pt x="656" y="60"/>
                </a:cubicBezTo>
                <a:cubicBezTo>
                  <a:pt x="678" y="60"/>
                  <a:pt x="678" y="60"/>
                  <a:pt x="678" y="60"/>
                </a:cubicBezTo>
                <a:cubicBezTo>
                  <a:pt x="678" y="47"/>
                  <a:pt x="678" y="47"/>
                  <a:pt x="678" y="47"/>
                </a:cubicBezTo>
                <a:cubicBezTo>
                  <a:pt x="656" y="47"/>
                  <a:pt x="656" y="47"/>
                  <a:pt x="656" y="47"/>
                </a:cubicBezTo>
                <a:cubicBezTo>
                  <a:pt x="656" y="33"/>
                  <a:pt x="656" y="33"/>
                  <a:pt x="656" y="33"/>
                </a:cubicBezTo>
                <a:cubicBezTo>
                  <a:pt x="656" y="19"/>
                  <a:pt x="661" y="13"/>
                  <a:pt x="672" y="13"/>
                </a:cubicBezTo>
                <a:cubicBezTo>
                  <a:pt x="676" y="13"/>
                  <a:pt x="679" y="14"/>
                  <a:pt x="682" y="15"/>
                </a:cubicBezTo>
                <a:cubicBezTo>
                  <a:pt x="682" y="2"/>
                  <a:pt x="682" y="2"/>
                  <a:pt x="682" y="2"/>
                </a:cubicBezTo>
                <a:close/>
                <a:moveTo>
                  <a:pt x="740" y="127"/>
                </a:moveTo>
                <a:cubicBezTo>
                  <a:pt x="737" y="129"/>
                  <a:pt x="734" y="130"/>
                  <a:pt x="730" y="130"/>
                </a:cubicBezTo>
                <a:cubicBezTo>
                  <a:pt x="725" y="130"/>
                  <a:pt x="721" y="129"/>
                  <a:pt x="719" y="126"/>
                </a:cubicBezTo>
                <a:cubicBezTo>
                  <a:pt x="717" y="124"/>
                  <a:pt x="716" y="119"/>
                  <a:pt x="716" y="113"/>
                </a:cubicBezTo>
                <a:cubicBezTo>
                  <a:pt x="716" y="60"/>
                  <a:pt x="716" y="60"/>
                  <a:pt x="716" y="60"/>
                </a:cubicBezTo>
                <a:cubicBezTo>
                  <a:pt x="740" y="60"/>
                  <a:pt x="740" y="60"/>
                  <a:pt x="740" y="60"/>
                </a:cubicBezTo>
                <a:cubicBezTo>
                  <a:pt x="740" y="47"/>
                  <a:pt x="740" y="47"/>
                  <a:pt x="740" y="47"/>
                </a:cubicBezTo>
                <a:cubicBezTo>
                  <a:pt x="716" y="47"/>
                  <a:pt x="716" y="47"/>
                  <a:pt x="716" y="47"/>
                </a:cubicBezTo>
                <a:cubicBezTo>
                  <a:pt x="716" y="19"/>
                  <a:pt x="716" y="19"/>
                  <a:pt x="716" y="19"/>
                </a:cubicBezTo>
                <a:cubicBezTo>
                  <a:pt x="701" y="24"/>
                  <a:pt x="701" y="24"/>
                  <a:pt x="701" y="24"/>
                </a:cubicBezTo>
                <a:cubicBezTo>
                  <a:pt x="701" y="47"/>
                  <a:pt x="701" y="47"/>
                  <a:pt x="701" y="47"/>
                </a:cubicBezTo>
                <a:cubicBezTo>
                  <a:pt x="685" y="47"/>
                  <a:pt x="685" y="47"/>
                  <a:pt x="685" y="47"/>
                </a:cubicBezTo>
                <a:cubicBezTo>
                  <a:pt x="685" y="60"/>
                  <a:pt x="685" y="60"/>
                  <a:pt x="685" y="60"/>
                </a:cubicBezTo>
                <a:cubicBezTo>
                  <a:pt x="701" y="60"/>
                  <a:pt x="701" y="60"/>
                  <a:pt x="701" y="60"/>
                </a:cubicBezTo>
                <a:cubicBezTo>
                  <a:pt x="701" y="116"/>
                  <a:pt x="701" y="116"/>
                  <a:pt x="701" y="116"/>
                </a:cubicBezTo>
                <a:cubicBezTo>
                  <a:pt x="701" y="134"/>
                  <a:pt x="709" y="143"/>
                  <a:pt x="725" y="143"/>
                </a:cubicBezTo>
                <a:cubicBezTo>
                  <a:pt x="731" y="143"/>
                  <a:pt x="736" y="142"/>
                  <a:pt x="740" y="140"/>
                </a:cubicBezTo>
                <a:cubicBezTo>
                  <a:pt x="740" y="127"/>
                  <a:pt x="740" y="127"/>
                  <a:pt x="740" y="127"/>
                </a:cubicBezTo>
                <a:close/>
                <a:moveTo>
                  <a:pt x="865" y="97"/>
                </a:moveTo>
                <a:cubicBezTo>
                  <a:pt x="861" y="88"/>
                  <a:pt x="857" y="83"/>
                  <a:pt x="852" y="81"/>
                </a:cubicBezTo>
                <a:cubicBezTo>
                  <a:pt x="852" y="81"/>
                  <a:pt x="852" y="81"/>
                  <a:pt x="852" y="81"/>
                </a:cubicBezTo>
                <a:cubicBezTo>
                  <a:pt x="861" y="79"/>
                  <a:pt x="868" y="75"/>
                  <a:pt x="873" y="68"/>
                </a:cubicBezTo>
                <a:cubicBezTo>
                  <a:pt x="878" y="62"/>
                  <a:pt x="881" y="54"/>
                  <a:pt x="881" y="45"/>
                </a:cubicBezTo>
                <a:cubicBezTo>
                  <a:pt x="881" y="34"/>
                  <a:pt x="878" y="25"/>
                  <a:pt x="870" y="19"/>
                </a:cubicBezTo>
                <a:cubicBezTo>
                  <a:pt x="863" y="13"/>
                  <a:pt x="854" y="10"/>
                  <a:pt x="841" y="10"/>
                </a:cubicBezTo>
                <a:cubicBezTo>
                  <a:pt x="802" y="10"/>
                  <a:pt x="802" y="10"/>
                  <a:pt x="802" y="10"/>
                </a:cubicBezTo>
                <a:cubicBezTo>
                  <a:pt x="802" y="141"/>
                  <a:pt x="802" y="141"/>
                  <a:pt x="802" y="141"/>
                </a:cubicBezTo>
                <a:cubicBezTo>
                  <a:pt x="817" y="141"/>
                  <a:pt x="817" y="141"/>
                  <a:pt x="817" y="141"/>
                </a:cubicBezTo>
                <a:cubicBezTo>
                  <a:pt x="817" y="85"/>
                  <a:pt x="817" y="85"/>
                  <a:pt x="817" y="85"/>
                </a:cubicBezTo>
                <a:cubicBezTo>
                  <a:pt x="831" y="85"/>
                  <a:pt x="831" y="85"/>
                  <a:pt x="831" y="85"/>
                </a:cubicBezTo>
                <a:cubicBezTo>
                  <a:pt x="839" y="85"/>
                  <a:pt x="846" y="91"/>
                  <a:pt x="851" y="102"/>
                </a:cubicBezTo>
                <a:cubicBezTo>
                  <a:pt x="868" y="141"/>
                  <a:pt x="868" y="141"/>
                  <a:pt x="868" y="141"/>
                </a:cubicBezTo>
                <a:cubicBezTo>
                  <a:pt x="886" y="141"/>
                  <a:pt x="886" y="141"/>
                  <a:pt x="886" y="141"/>
                </a:cubicBezTo>
                <a:cubicBezTo>
                  <a:pt x="865" y="97"/>
                  <a:pt x="865" y="97"/>
                  <a:pt x="865" y="97"/>
                </a:cubicBezTo>
                <a:close/>
                <a:moveTo>
                  <a:pt x="857" y="64"/>
                </a:moveTo>
                <a:cubicBezTo>
                  <a:pt x="852" y="69"/>
                  <a:pt x="846" y="71"/>
                  <a:pt x="837" y="71"/>
                </a:cubicBezTo>
                <a:cubicBezTo>
                  <a:pt x="817" y="71"/>
                  <a:pt x="817" y="71"/>
                  <a:pt x="817" y="71"/>
                </a:cubicBezTo>
                <a:cubicBezTo>
                  <a:pt x="817" y="23"/>
                  <a:pt x="817" y="23"/>
                  <a:pt x="817" y="23"/>
                </a:cubicBezTo>
                <a:cubicBezTo>
                  <a:pt x="838" y="23"/>
                  <a:pt x="838" y="23"/>
                  <a:pt x="838" y="23"/>
                </a:cubicBezTo>
                <a:cubicBezTo>
                  <a:pt x="847" y="23"/>
                  <a:pt x="854" y="25"/>
                  <a:pt x="858" y="29"/>
                </a:cubicBezTo>
                <a:cubicBezTo>
                  <a:pt x="863" y="33"/>
                  <a:pt x="865" y="39"/>
                  <a:pt x="865" y="46"/>
                </a:cubicBezTo>
                <a:cubicBezTo>
                  <a:pt x="865" y="53"/>
                  <a:pt x="862" y="59"/>
                  <a:pt x="857" y="64"/>
                </a:cubicBezTo>
                <a:close/>
                <a:moveTo>
                  <a:pt x="981" y="90"/>
                </a:moveTo>
                <a:cubicBezTo>
                  <a:pt x="981" y="76"/>
                  <a:pt x="977" y="65"/>
                  <a:pt x="971" y="57"/>
                </a:cubicBezTo>
                <a:cubicBezTo>
                  <a:pt x="964" y="49"/>
                  <a:pt x="954" y="45"/>
                  <a:pt x="942" y="45"/>
                </a:cubicBezTo>
                <a:cubicBezTo>
                  <a:pt x="934" y="45"/>
                  <a:pt x="927" y="47"/>
                  <a:pt x="920" y="51"/>
                </a:cubicBezTo>
                <a:cubicBezTo>
                  <a:pt x="913" y="55"/>
                  <a:pt x="908" y="61"/>
                  <a:pt x="904" y="69"/>
                </a:cubicBezTo>
                <a:cubicBezTo>
                  <a:pt x="901" y="77"/>
                  <a:pt x="899" y="85"/>
                  <a:pt x="899" y="95"/>
                </a:cubicBezTo>
                <a:cubicBezTo>
                  <a:pt x="899" y="110"/>
                  <a:pt x="903" y="122"/>
                  <a:pt x="910" y="130"/>
                </a:cubicBezTo>
                <a:cubicBezTo>
                  <a:pt x="918" y="139"/>
                  <a:pt x="928" y="143"/>
                  <a:pt x="941" y="143"/>
                </a:cubicBezTo>
                <a:cubicBezTo>
                  <a:pt x="955" y="143"/>
                  <a:pt x="966" y="140"/>
                  <a:pt x="974" y="134"/>
                </a:cubicBezTo>
                <a:cubicBezTo>
                  <a:pt x="974" y="120"/>
                  <a:pt x="974" y="120"/>
                  <a:pt x="974" y="120"/>
                </a:cubicBezTo>
                <a:cubicBezTo>
                  <a:pt x="965" y="127"/>
                  <a:pt x="956" y="131"/>
                  <a:pt x="945" y="131"/>
                </a:cubicBezTo>
                <a:cubicBezTo>
                  <a:pt x="936" y="131"/>
                  <a:pt x="928" y="128"/>
                  <a:pt x="923" y="122"/>
                </a:cubicBezTo>
                <a:cubicBezTo>
                  <a:pt x="917" y="117"/>
                  <a:pt x="915" y="109"/>
                  <a:pt x="914" y="98"/>
                </a:cubicBezTo>
                <a:cubicBezTo>
                  <a:pt x="981" y="98"/>
                  <a:pt x="981" y="98"/>
                  <a:pt x="981" y="98"/>
                </a:cubicBezTo>
                <a:cubicBezTo>
                  <a:pt x="981" y="90"/>
                  <a:pt x="981" y="90"/>
                  <a:pt x="981" y="90"/>
                </a:cubicBezTo>
                <a:close/>
                <a:moveTo>
                  <a:pt x="915" y="85"/>
                </a:moveTo>
                <a:cubicBezTo>
                  <a:pt x="916" y="77"/>
                  <a:pt x="919" y="70"/>
                  <a:pt x="924" y="65"/>
                </a:cubicBezTo>
                <a:cubicBezTo>
                  <a:pt x="929" y="60"/>
                  <a:pt x="935" y="58"/>
                  <a:pt x="942" y="58"/>
                </a:cubicBezTo>
                <a:cubicBezTo>
                  <a:pt x="949" y="58"/>
                  <a:pt x="955" y="60"/>
                  <a:pt x="959" y="65"/>
                </a:cubicBezTo>
                <a:cubicBezTo>
                  <a:pt x="963" y="70"/>
                  <a:pt x="965" y="76"/>
                  <a:pt x="965" y="85"/>
                </a:cubicBezTo>
                <a:cubicBezTo>
                  <a:pt x="915" y="85"/>
                  <a:pt x="915" y="85"/>
                  <a:pt x="915" y="85"/>
                </a:cubicBezTo>
                <a:close/>
                <a:moveTo>
                  <a:pt x="1047" y="100"/>
                </a:moveTo>
                <a:cubicBezTo>
                  <a:pt x="1043" y="96"/>
                  <a:pt x="1037" y="92"/>
                  <a:pt x="1028" y="88"/>
                </a:cubicBezTo>
                <a:cubicBezTo>
                  <a:pt x="1021" y="85"/>
                  <a:pt x="1016" y="83"/>
                  <a:pt x="1014" y="80"/>
                </a:cubicBezTo>
                <a:cubicBezTo>
                  <a:pt x="1011" y="78"/>
                  <a:pt x="1010" y="75"/>
                  <a:pt x="1010" y="71"/>
                </a:cubicBezTo>
                <a:cubicBezTo>
                  <a:pt x="1010" y="67"/>
                  <a:pt x="1012" y="64"/>
                  <a:pt x="1015" y="61"/>
                </a:cubicBezTo>
                <a:cubicBezTo>
                  <a:pt x="1018" y="59"/>
                  <a:pt x="1022" y="58"/>
                  <a:pt x="1027" y="58"/>
                </a:cubicBezTo>
                <a:cubicBezTo>
                  <a:pt x="1035" y="58"/>
                  <a:pt x="1042" y="60"/>
                  <a:pt x="1048" y="64"/>
                </a:cubicBezTo>
                <a:cubicBezTo>
                  <a:pt x="1048" y="49"/>
                  <a:pt x="1048" y="49"/>
                  <a:pt x="1048" y="49"/>
                </a:cubicBezTo>
                <a:cubicBezTo>
                  <a:pt x="1042" y="46"/>
                  <a:pt x="1035" y="45"/>
                  <a:pt x="1028" y="45"/>
                </a:cubicBezTo>
                <a:cubicBezTo>
                  <a:pt x="1018" y="45"/>
                  <a:pt x="1010" y="47"/>
                  <a:pt x="1004" y="53"/>
                </a:cubicBezTo>
                <a:cubicBezTo>
                  <a:pt x="998" y="58"/>
                  <a:pt x="995" y="64"/>
                  <a:pt x="995" y="72"/>
                </a:cubicBezTo>
                <a:cubicBezTo>
                  <a:pt x="995" y="79"/>
                  <a:pt x="996" y="84"/>
                  <a:pt x="1000" y="88"/>
                </a:cubicBezTo>
                <a:cubicBezTo>
                  <a:pt x="1003" y="92"/>
                  <a:pt x="1009" y="96"/>
                  <a:pt x="1017" y="100"/>
                </a:cubicBezTo>
                <a:cubicBezTo>
                  <a:pt x="1026" y="104"/>
                  <a:pt x="1031" y="107"/>
                  <a:pt x="1033" y="109"/>
                </a:cubicBezTo>
                <a:cubicBezTo>
                  <a:pt x="1036" y="111"/>
                  <a:pt x="1037" y="114"/>
                  <a:pt x="1037" y="117"/>
                </a:cubicBezTo>
                <a:cubicBezTo>
                  <a:pt x="1037" y="126"/>
                  <a:pt x="1031" y="131"/>
                  <a:pt x="1019" y="131"/>
                </a:cubicBezTo>
                <a:cubicBezTo>
                  <a:pt x="1010" y="131"/>
                  <a:pt x="1002" y="128"/>
                  <a:pt x="994" y="122"/>
                </a:cubicBezTo>
                <a:cubicBezTo>
                  <a:pt x="994" y="138"/>
                  <a:pt x="994" y="138"/>
                  <a:pt x="994" y="138"/>
                </a:cubicBezTo>
                <a:cubicBezTo>
                  <a:pt x="1001" y="142"/>
                  <a:pt x="1009" y="143"/>
                  <a:pt x="1018" y="143"/>
                </a:cubicBezTo>
                <a:cubicBezTo>
                  <a:pt x="1028" y="143"/>
                  <a:pt x="1037" y="141"/>
                  <a:pt x="1043" y="136"/>
                </a:cubicBezTo>
                <a:cubicBezTo>
                  <a:pt x="1049" y="131"/>
                  <a:pt x="1052" y="124"/>
                  <a:pt x="1052" y="116"/>
                </a:cubicBezTo>
                <a:cubicBezTo>
                  <a:pt x="1052" y="110"/>
                  <a:pt x="1050" y="104"/>
                  <a:pt x="1047" y="100"/>
                </a:cubicBezTo>
                <a:close/>
                <a:moveTo>
                  <a:pt x="1147" y="90"/>
                </a:moveTo>
                <a:cubicBezTo>
                  <a:pt x="1147" y="76"/>
                  <a:pt x="1144" y="65"/>
                  <a:pt x="1137" y="57"/>
                </a:cubicBezTo>
                <a:cubicBezTo>
                  <a:pt x="1130" y="49"/>
                  <a:pt x="1121" y="45"/>
                  <a:pt x="1108" y="45"/>
                </a:cubicBezTo>
                <a:cubicBezTo>
                  <a:pt x="1100" y="45"/>
                  <a:pt x="1093" y="47"/>
                  <a:pt x="1086" y="51"/>
                </a:cubicBezTo>
                <a:cubicBezTo>
                  <a:pt x="1080" y="55"/>
                  <a:pt x="1075" y="61"/>
                  <a:pt x="1071" y="69"/>
                </a:cubicBezTo>
                <a:cubicBezTo>
                  <a:pt x="1067" y="77"/>
                  <a:pt x="1065" y="85"/>
                  <a:pt x="1065" y="95"/>
                </a:cubicBezTo>
                <a:cubicBezTo>
                  <a:pt x="1065" y="110"/>
                  <a:pt x="1069" y="122"/>
                  <a:pt x="1076" y="130"/>
                </a:cubicBezTo>
                <a:cubicBezTo>
                  <a:pt x="1084" y="139"/>
                  <a:pt x="1094" y="143"/>
                  <a:pt x="1108" y="143"/>
                </a:cubicBezTo>
                <a:cubicBezTo>
                  <a:pt x="1121" y="143"/>
                  <a:pt x="1132" y="140"/>
                  <a:pt x="1141" y="134"/>
                </a:cubicBezTo>
                <a:cubicBezTo>
                  <a:pt x="1141" y="120"/>
                  <a:pt x="1141" y="120"/>
                  <a:pt x="1141" y="120"/>
                </a:cubicBezTo>
                <a:cubicBezTo>
                  <a:pt x="1132" y="127"/>
                  <a:pt x="1122" y="131"/>
                  <a:pt x="1111" y="131"/>
                </a:cubicBezTo>
                <a:cubicBezTo>
                  <a:pt x="1102" y="131"/>
                  <a:pt x="1095" y="128"/>
                  <a:pt x="1089" y="122"/>
                </a:cubicBezTo>
                <a:cubicBezTo>
                  <a:pt x="1084" y="117"/>
                  <a:pt x="1081" y="109"/>
                  <a:pt x="1081" y="98"/>
                </a:cubicBezTo>
                <a:cubicBezTo>
                  <a:pt x="1147" y="98"/>
                  <a:pt x="1147" y="98"/>
                  <a:pt x="1147" y="98"/>
                </a:cubicBezTo>
                <a:cubicBezTo>
                  <a:pt x="1147" y="90"/>
                  <a:pt x="1147" y="90"/>
                  <a:pt x="1147" y="90"/>
                </a:cubicBezTo>
                <a:close/>
                <a:moveTo>
                  <a:pt x="1081" y="85"/>
                </a:moveTo>
                <a:cubicBezTo>
                  <a:pt x="1082" y="77"/>
                  <a:pt x="1085" y="70"/>
                  <a:pt x="1090" y="65"/>
                </a:cubicBezTo>
                <a:cubicBezTo>
                  <a:pt x="1095" y="60"/>
                  <a:pt x="1101" y="58"/>
                  <a:pt x="1108" y="58"/>
                </a:cubicBezTo>
                <a:cubicBezTo>
                  <a:pt x="1116" y="58"/>
                  <a:pt x="1121" y="60"/>
                  <a:pt x="1125" y="65"/>
                </a:cubicBezTo>
                <a:cubicBezTo>
                  <a:pt x="1130" y="70"/>
                  <a:pt x="1132" y="76"/>
                  <a:pt x="1132" y="85"/>
                </a:cubicBezTo>
                <a:cubicBezTo>
                  <a:pt x="1081" y="85"/>
                  <a:pt x="1081" y="85"/>
                  <a:pt x="1081" y="85"/>
                </a:cubicBezTo>
                <a:close/>
                <a:moveTo>
                  <a:pt x="1234" y="80"/>
                </a:moveTo>
                <a:cubicBezTo>
                  <a:pt x="1234" y="57"/>
                  <a:pt x="1223" y="45"/>
                  <a:pt x="1201" y="45"/>
                </a:cubicBezTo>
                <a:cubicBezTo>
                  <a:pt x="1196" y="45"/>
                  <a:pt x="1190" y="46"/>
                  <a:pt x="1183" y="48"/>
                </a:cubicBezTo>
                <a:cubicBezTo>
                  <a:pt x="1176" y="50"/>
                  <a:pt x="1172" y="52"/>
                  <a:pt x="1169" y="54"/>
                </a:cubicBezTo>
                <a:cubicBezTo>
                  <a:pt x="1169" y="69"/>
                  <a:pt x="1169" y="69"/>
                  <a:pt x="1169" y="69"/>
                </a:cubicBezTo>
                <a:cubicBezTo>
                  <a:pt x="1178" y="62"/>
                  <a:pt x="1188" y="58"/>
                  <a:pt x="1199" y="58"/>
                </a:cubicBezTo>
                <a:cubicBezTo>
                  <a:pt x="1212" y="58"/>
                  <a:pt x="1219" y="66"/>
                  <a:pt x="1219" y="82"/>
                </a:cubicBezTo>
                <a:cubicBezTo>
                  <a:pt x="1191" y="86"/>
                  <a:pt x="1191" y="86"/>
                  <a:pt x="1191" y="86"/>
                </a:cubicBezTo>
                <a:cubicBezTo>
                  <a:pt x="1170" y="88"/>
                  <a:pt x="1160" y="99"/>
                  <a:pt x="1160" y="116"/>
                </a:cubicBezTo>
                <a:cubicBezTo>
                  <a:pt x="1160" y="125"/>
                  <a:pt x="1162" y="131"/>
                  <a:pt x="1168" y="136"/>
                </a:cubicBezTo>
                <a:cubicBezTo>
                  <a:pt x="1173" y="141"/>
                  <a:pt x="1180" y="143"/>
                  <a:pt x="1190" y="143"/>
                </a:cubicBezTo>
                <a:cubicBezTo>
                  <a:pt x="1202" y="143"/>
                  <a:pt x="1212" y="138"/>
                  <a:pt x="1218" y="126"/>
                </a:cubicBezTo>
                <a:cubicBezTo>
                  <a:pt x="1219" y="126"/>
                  <a:pt x="1219" y="126"/>
                  <a:pt x="1219" y="126"/>
                </a:cubicBezTo>
                <a:cubicBezTo>
                  <a:pt x="1219" y="141"/>
                  <a:pt x="1219" y="141"/>
                  <a:pt x="1219" y="141"/>
                </a:cubicBezTo>
                <a:cubicBezTo>
                  <a:pt x="1234" y="141"/>
                  <a:pt x="1234" y="141"/>
                  <a:pt x="1234" y="141"/>
                </a:cubicBezTo>
                <a:cubicBezTo>
                  <a:pt x="1234" y="80"/>
                  <a:pt x="1234" y="80"/>
                  <a:pt x="1234" y="80"/>
                </a:cubicBezTo>
                <a:close/>
                <a:moveTo>
                  <a:pt x="1219" y="103"/>
                </a:moveTo>
                <a:cubicBezTo>
                  <a:pt x="1219" y="111"/>
                  <a:pt x="1216" y="117"/>
                  <a:pt x="1212" y="123"/>
                </a:cubicBezTo>
                <a:cubicBezTo>
                  <a:pt x="1207" y="128"/>
                  <a:pt x="1200" y="131"/>
                  <a:pt x="1193" y="131"/>
                </a:cubicBezTo>
                <a:cubicBezTo>
                  <a:pt x="1188" y="131"/>
                  <a:pt x="1183" y="129"/>
                  <a:pt x="1180" y="126"/>
                </a:cubicBezTo>
                <a:cubicBezTo>
                  <a:pt x="1177" y="124"/>
                  <a:pt x="1175" y="120"/>
                  <a:pt x="1175" y="115"/>
                </a:cubicBezTo>
                <a:cubicBezTo>
                  <a:pt x="1175" y="109"/>
                  <a:pt x="1177" y="105"/>
                  <a:pt x="1180" y="102"/>
                </a:cubicBezTo>
                <a:cubicBezTo>
                  <a:pt x="1183" y="100"/>
                  <a:pt x="1188" y="98"/>
                  <a:pt x="1196" y="97"/>
                </a:cubicBezTo>
                <a:cubicBezTo>
                  <a:pt x="1219" y="94"/>
                  <a:pt x="1219" y="94"/>
                  <a:pt x="1219" y="94"/>
                </a:cubicBezTo>
                <a:cubicBezTo>
                  <a:pt x="1219" y="103"/>
                  <a:pt x="1219" y="103"/>
                  <a:pt x="1219" y="103"/>
                </a:cubicBezTo>
                <a:close/>
                <a:moveTo>
                  <a:pt x="1309" y="47"/>
                </a:moveTo>
                <a:cubicBezTo>
                  <a:pt x="1307" y="46"/>
                  <a:pt x="1304" y="46"/>
                  <a:pt x="1300" y="46"/>
                </a:cubicBezTo>
                <a:cubicBezTo>
                  <a:pt x="1295" y="46"/>
                  <a:pt x="1290" y="47"/>
                  <a:pt x="1285" y="51"/>
                </a:cubicBezTo>
                <a:cubicBezTo>
                  <a:pt x="1281" y="55"/>
                  <a:pt x="1278" y="60"/>
                  <a:pt x="1276" y="67"/>
                </a:cubicBezTo>
                <a:cubicBezTo>
                  <a:pt x="1275" y="67"/>
                  <a:pt x="1275" y="67"/>
                  <a:pt x="1275" y="67"/>
                </a:cubicBezTo>
                <a:cubicBezTo>
                  <a:pt x="1275" y="47"/>
                  <a:pt x="1275" y="47"/>
                  <a:pt x="1275" y="47"/>
                </a:cubicBezTo>
                <a:cubicBezTo>
                  <a:pt x="1260" y="47"/>
                  <a:pt x="1260" y="47"/>
                  <a:pt x="1260" y="47"/>
                </a:cubicBezTo>
                <a:cubicBezTo>
                  <a:pt x="1260" y="141"/>
                  <a:pt x="1260" y="141"/>
                  <a:pt x="1260" y="141"/>
                </a:cubicBezTo>
                <a:cubicBezTo>
                  <a:pt x="1275" y="141"/>
                  <a:pt x="1275" y="141"/>
                  <a:pt x="1275" y="141"/>
                </a:cubicBezTo>
                <a:cubicBezTo>
                  <a:pt x="1275" y="93"/>
                  <a:pt x="1275" y="93"/>
                  <a:pt x="1275" y="93"/>
                </a:cubicBezTo>
                <a:cubicBezTo>
                  <a:pt x="1275" y="83"/>
                  <a:pt x="1277" y="75"/>
                  <a:pt x="1282" y="69"/>
                </a:cubicBezTo>
                <a:cubicBezTo>
                  <a:pt x="1286" y="63"/>
                  <a:pt x="1291" y="59"/>
                  <a:pt x="1298" y="59"/>
                </a:cubicBezTo>
                <a:cubicBezTo>
                  <a:pt x="1303" y="59"/>
                  <a:pt x="1307" y="60"/>
                  <a:pt x="1309" y="62"/>
                </a:cubicBezTo>
                <a:cubicBezTo>
                  <a:pt x="1309" y="47"/>
                  <a:pt x="1309" y="47"/>
                  <a:pt x="1309" y="47"/>
                </a:cubicBezTo>
                <a:close/>
                <a:moveTo>
                  <a:pt x="1385" y="123"/>
                </a:moveTo>
                <a:cubicBezTo>
                  <a:pt x="1378" y="128"/>
                  <a:pt x="1370" y="131"/>
                  <a:pt x="1362" y="131"/>
                </a:cubicBezTo>
                <a:cubicBezTo>
                  <a:pt x="1352" y="131"/>
                  <a:pt x="1344" y="127"/>
                  <a:pt x="1338" y="121"/>
                </a:cubicBezTo>
                <a:cubicBezTo>
                  <a:pt x="1333" y="115"/>
                  <a:pt x="1330" y="106"/>
                  <a:pt x="1330" y="95"/>
                </a:cubicBezTo>
                <a:cubicBezTo>
                  <a:pt x="1330" y="84"/>
                  <a:pt x="1333" y="75"/>
                  <a:pt x="1339" y="68"/>
                </a:cubicBezTo>
                <a:cubicBezTo>
                  <a:pt x="1345" y="61"/>
                  <a:pt x="1353" y="58"/>
                  <a:pt x="1363" y="58"/>
                </a:cubicBezTo>
                <a:cubicBezTo>
                  <a:pt x="1370" y="58"/>
                  <a:pt x="1378" y="60"/>
                  <a:pt x="1385" y="65"/>
                </a:cubicBezTo>
                <a:cubicBezTo>
                  <a:pt x="1385" y="50"/>
                  <a:pt x="1385" y="50"/>
                  <a:pt x="1385" y="50"/>
                </a:cubicBezTo>
                <a:cubicBezTo>
                  <a:pt x="1379" y="46"/>
                  <a:pt x="1371" y="45"/>
                  <a:pt x="1363" y="45"/>
                </a:cubicBezTo>
                <a:cubicBezTo>
                  <a:pt x="1348" y="45"/>
                  <a:pt x="1337" y="50"/>
                  <a:pt x="1328" y="59"/>
                </a:cubicBezTo>
                <a:cubicBezTo>
                  <a:pt x="1319" y="68"/>
                  <a:pt x="1314" y="81"/>
                  <a:pt x="1314" y="96"/>
                </a:cubicBezTo>
                <a:cubicBezTo>
                  <a:pt x="1314" y="105"/>
                  <a:pt x="1316" y="114"/>
                  <a:pt x="1320" y="121"/>
                </a:cubicBezTo>
                <a:cubicBezTo>
                  <a:pt x="1324" y="128"/>
                  <a:pt x="1329" y="134"/>
                  <a:pt x="1336" y="138"/>
                </a:cubicBezTo>
                <a:cubicBezTo>
                  <a:pt x="1343" y="142"/>
                  <a:pt x="1350" y="143"/>
                  <a:pt x="1359" y="143"/>
                </a:cubicBezTo>
                <a:cubicBezTo>
                  <a:pt x="1369" y="143"/>
                  <a:pt x="1378" y="141"/>
                  <a:pt x="1385" y="137"/>
                </a:cubicBezTo>
                <a:cubicBezTo>
                  <a:pt x="1385" y="123"/>
                  <a:pt x="1385" y="123"/>
                  <a:pt x="1385" y="123"/>
                </a:cubicBezTo>
                <a:close/>
                <a:moveTo>
                  <a:pt x="1484" y="83"/>
                </a:moveTo>
                <a:cubicBezTo>
                  <a:pt x="1484" y="58"/>
                  <a:pt x="1473" y="45"/>
                  <a:pt x="1452" y="45"/>
                </a:cubicBezTo>
                <a:cubicBezTo>
                  <a:pt x="1439" y="45"/>
                  <a:pt x="1428" y="51"/>
                  <a:pt x="1421" y="63"/>
                </a:cubicBezTo>
                <a:cubicBezTo>
                  <a:pt x="1421" y="63"/>
                  <a:pt x="1421" y="63"/>
                  <a:pt x="1421" y="63"/>
                </a:cubicBezTo>
                <a:cubicBezTo>
                  <a:pt x="1421" y="2"/>
                  <a:pt x="1421" y="2"/>
                  <a:pt x="1421" y="2"/>
                </a:cubicBezTo>
                <a:cubicBezTo>
                  <a:pt x="1406" y="2"/>
                  <a:pt x="1406" y="2"/>
                  <a:pt x="1406" y="2"/>
                </a:cubicBezTo>
                <a:cubicBezTo>
                  <a:pt x="1406" y="141"/>
                  <a:pt x="1406" y="141"/>
                  <a:pt x="1406" y="141"/>
                </a:cubicBezTo>
                <a:cubicBezTo>
                  <a:pt x="1421" y="141"/>
                  <a:pt x="1421" y="141"/>
                  <a:pt x="1421" y="141"/>
                </a:cubicBezTo>
                <a:cubicBezTo>
                  <a:pt x="1421" y="88"/>
                  <a:pt x="1421" y="88"/>
                  <a:pt x="1421" y="88"/>
                </a:cubicBezTo>
                <a:cubicBezTo>
                  <a:pt x="1421" y="79"/>
                  <a:pt x="1423" y="72"/>
                  <a:pt x="1428" y="66"/>
                </a:cubicBezTo>
                <a:cubicBezTo>
                  <a:pt x="1433" y="61"/>
                  <a:pt x="1439" y="58"/>
                  <a:pt x="1447" y="58"/>
                </a:cubicBezTo>
                <a:cubicBezTo>
                  <a:pt x="1461" y="58"/>
                  <a:pt x="1469" y="68"/>
                  <a:pt x="1469" y="87"/>
                </a:cubicBezTo>
                <a:cubicBezTo>
                  <a:pt x="1469" y="141"/>
                  <a:pt x="1469" y="141"/>
                  <a:pt x="1469" y="141"/>
                </a:cubicBezTo>
                <a:cubicBezTo>
                  <a:pt x="1484" y="141"/>
                  <a:pt x="1484" y="141"/>
                  <a:pt x="1484" y="141"/>
                </a:cubicBezTo>
                <a:cubicBezTo>
                  <a:pt x="1484" y="83"/>
                  <a:pt x="1484" y="83"/>
                  <a:pt x="1484" y="83"/>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rcRect t="15586" b="11462"/>
          <a:stretch>
            <a:fillRect/>
          </a:stretch>
        </p:blipFill>
        <p:spPr>
          <a:xfrm>
            <a:off x="-477273" y="1"/>
            <a:ext cx="6573273" cy="6994525"/>
          </a:xfrm>
          <a:custGeom>
            <a:avLst/>
            <a:gdLst>
              <a:gd name="connsiteX0" fmla="*/ 477273 w 6573273"/>
              <a:gd name="connsiteY0" fmla="*/ 0 h 6994525"/>
              <a:gd name="connsiteX1" fmla="*/ 6573273 w 6573273"/>
              <a:gd name="connsiteY1" fmla="*/ 0 h 6994525"/>
              <a:gd name="connsiteX2" fmla="*/ 6573273 w 6573273"/>
              <a:gd name="connsiteY2" fmla="*/ 6994525 h 6994525"/>
              <a:gd name="connsiteX3" fmla="*/ 0 w 6573273"/>
              <a:gd name="connsiteY3" fmla="*/ 6994525 h 6994525"/>
              <a:gd name="connsiteX4" fmla="*/ 0 w 6573273"/>
              <a:gd name="connsiteY4" fmla="*/ 4667250 h 6994525"/>
              <a:gd name="connsiteX5" fmla="*/ 477273 w 6573273"/>
              <a:gd name="connsiteY5" fmla="*/ 4667250 h 6994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73273" h="6994525">
                <a:moveTo>
                  <a:pt x="477273" y="0"/>
                </a:moveTo>
                <a:lnTo>
                  <a:pt x="6573273" y="0"/>
                </a:lnTo>
                <a:lnTo>
                  <a:pt x="6573273" y="6994525"/>
                </a:lnTo>
                <a:lnTo>
                  <a:pt x="0" y="6994525"/>
                </a:lnTo>
                <a:lnTo>
                  <a:pt x="0" y="4667250"/>
                </a:lnTo>
                <a:lnTo>
                  <a:pt x="477273" y="4667250"/>
                </a:lnTo>
                <a:close/>
              </a:path>
            </a:pathLst>
          </a:custGeom>
          <a:noFill/>
          <a:ln>
            <a:noFill/>
          </a:ln>
        </p:spPr>
      </p:pic>
    </p:spTree>
    <p:extLst>
      <p:ext uri="{BB962C8B-B14F-4D97-AF65-F5344CB8AC3E}">
        <p14:creationId xmlns:p14="http://schemas.microsoft.com/office/powerpoint/2010/main" val="39778865"/>
      </p:ext>
    </p:extLst>
  </p:cSld>
  <p:clrMapOvr>
    <a:masterClrMapping/>
  </p:clrMapOvr>
  <p:transition>
    <p:fade/>
  </p:transition>
  <p:extLst>
    <p:ext uri="{DCECCB84-F9BA-43D5-87BE-67443E8EF086}">
      <p15:sldGuideLst xmlns:p15="http://schemas.microsoft.com/office/powerpoint/2012/main">
        <p15:guide id="1" pos="288">
          <p15:clr>
            <a:srgbClr val="C35EA4"/>
          </p15:clr>
        </p15:guide>
        <p15:guide id="2" orient="horz" pos="4104">
          <p15:clr>
            <a:srgbClr val="C35EA4"/>
          </p15:clr>
        </p15:guide>
        <p15:guide id="3" pos="7546">
          <p15:clr>
            <a:srgbClr val="C35EA4"/>
          </p15:clr>
        </p15:guide>
        <p15:guide id="4" orient="horz" pos="302">
          <p15:clr>
            <a:srgbClr val="C35EA4"/>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tx1"/>
        </a:solidFill>
        <a:effectLst/>
      </p:bgPr>
    </p:bg>
    <p:spTree>
      <p:nvGrpSpPr>
        <p:cNvPr id="1" name=""/>
        <p:cNvGrpSpPr/>
        <p:nvPr/>
      </p:nvGrpSpPr>
      <p:grpSpPr>
        <a:xfrm>
          <a:off x="0" y="0"/>
          <a:ext cx="0" cy="0"/>
          <a:chOff x="0" y="0"/>
          <a:chExt cx="0" cy="0"/>
        </a:xfrm>
      </p:grpSpPr>
      <p:pic>
        <p:nvPicPr>
          <p:cNvPr id="17" name="Picture 16"/>
          <p:cNvPicPr>
            <a:picLocks noChangeAspect="1"/>
          </p:cNvPicPr>
          <p:nvPr userDrawn="1"/>
        </p:nvPicPr>
        <p:blipFill>
          <a:blip r:embed="rId2">
            <a:extLst>
              <a:ext uri="{28A0092B-C50C-407E-A947-70E740481C1C}">
                <a14:useLocalDpi xmlns:a14="http://schemas.microsoft.com/office/drawing/2010/main" val="0"/>
              </a:ext>
            </a:extLst>
          </a:blip>
          <a:srcRect b="37788"/>
          <a:stretch>
            <a:fillRect/>
          </a:stretch>
        </p:blipFill>
        <p:spPr>
          <a:xfrm rot="9927899" flipH="1" flipV="1">
            <a:off x="6515047" y="4066404"/>
            <a:ext cx="3815534" cy="3462323"/>
          </a:xfrm>
          <a:custGeom>
            <a:avLst/>
            <a:gdLst>
              <a:gd name="connsiteX0" fmla="*/ 3815534 w 3815534"/>
              <a:gd name="connsiteY0" fmla="*/ 0 h 3462323"/>
              <a:gd name="connsiteX1" fmla="*/ 3815534 w 3815534"/>
              <a:gd name="connsiteY1" fmla="*/ 3462323 h 3462323"/>
              <a:gd name="connsiteX2" fmla="*/ 0 w 3815534"/>
              <a:gd name="connsiteY2" fmla="*/ 2473071 h 3462323"/>
              <a:gd name="connsiteX3" fmla="*/ 1 w 3815534"/>
              <a:gd name="connsiteY3" fmla="*/ 0 h 3462323"/>
            </a:gdLst>
            <a:ahLst/>
            <a:cxnLst>
              <a:cxn ang="0">
                <a:pos x="connsiteX0" y="connsiteY0"/>
              </a:cxn>
              <a:cxn ang="0">
                <a:pos x="connsiteX1" y="connsiteY1"/>
              </a:cxn>
              <a:cxn ang="0">
                <a:pos x="connsiteX2" y="connsiteY2"/>
              </a:cxn>
              <a:cxn ang="0">
                <a:pos x="connsiteX3" y="connsiteY3"/>
              </a:cxn>
            </a:cxnLst>
            <a:rect l="l" t="t" r="r" b="b"/>
            <a:pathLst>
              <a:path w="3815534" h="3462323">
                <a:moveTo>
                  <a:pt x="3815534" y="0"/>
                </a:moveTo>
                <a:lnTo>
                  <a:pt x="3815534" y="3462323"/>
                </a:lnTo>
                <a:lnTo>
                  <a:pt x="0" y="2473071"/>
                </a:lnTo>
                <a:lnTo>
                  <a:pt x="1" y="0"/>
                </a:lnTo>
                <a:close/>
              </a:path>
            </a:pathLst>
          </a:custGeom>
        </p:spPr>
      </p:pic>
      <p:sp>
        <p:nvSpPr>
          <p:cNvPr id="15" name="Freeform 14"/>
          <p:cNvSpPr/>
          <p:nvPr userDrawn="1"/>
        </p:nvSpPr>
        <p:spPr bwMode="auto">
          <a:xfrm rot="17875525">
            <a:off x="5519284" y="-347037"/>
            <a:ext cx="36576" cy="1244657"/>
          </a:xfrm>
          <a:custGeom>
            <a:avLst/>
            <a:gdLst>
              <a:gd name="connsiteX0" fmla="*/ 0 w 36576"/>
              <a:gd name="connsiteY0" fmla="*/ 0 h 1244657"/>
              <a:gd name="connsiteX1" fmla="*/ 36576 w 36576"/>
              <a:gd name="connsiteY1" fmla="*/ 69006 h 1244657"/>
              <a:gd name="connsiteX2" fmla="*/ 36576 w 36576"/>
              <a:gd name="connsiteY2" fmla="*/ 1244657 h 1244657"/>
              <a:gd name="connsiteX3" fmla="*/ 0 w 36576"/>
              <a:gd name="connsiteY3" fmla="*/ 1244657 h 1244657"/>
            </a:gdLst>
            <a:ahLst/>
            <a:cxnLst>
              <a:cxn ang="0">
                <a:pos x="connsiteX0" y="connsiteY0"/>
              </a:cxn>
              <a:cxn ang="0">
                <a:pos x="connsiteX1" y="connsiteY1"/>
              </a:cxn>
              <a:cxn ang="0">
                <a:pos x="connsiteX2" y="connsiteY2"/>
              </a:cxn>
              <a:cxn ang="0">
                <a:pos x="connsiteX3" y="connsiteY3"/>
              </a:cxn>
            </a:cxnLst>
            <a:rect l="l" t="t" r="r" b="b"/>
            <a:pathLst>
              <a:path w="36576" h="1244657">
                <a:moveTo>
                  <a:pt x="0" y="0"/>
                </a:moveTo>
                <a:lnTo>
                  <a:pt x="36576" y="69006"/>
                </a:lnTo>
                <a:lnTo>
                  <a:pt x="36576" y="1244657"/>
                </a:lnTo>
                <a:lnTo>
                  <a:pt x="0" y="1244657"/>
                </a:lnTo>
                <a:close/>
              </a:path>
            </a:pathLst>
          </a:custGeom>
          <a:solidFill>
            <a:srgbClr val="306CB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noAutofit/>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rcRect b="1344"/>
          <a:stretch>
            <a:fillRect/>
          </a:stretch>
        </p:blipFill>
        <p:spPr>
          <a:xfrm rot="20396706" flipH="1" flipV="1">
            <a:off x="2081368" y="-1125216"/>
            <a:ext cx="5313572" cy="7063492"/>
          </a:xfrm>
          <a:custGeom>
            <a:avLst/>
            <a:gdLst>
              <a:gd name="connsiteX0" fmla="*/ 5313572 w 5313572"/>
              <a:gd name="connsiteY0" fmla="*/ 7063492 h 7063492"/>
              <a:gd name="connsiteX1" fmla="*/ 0 w 5313572"/>
              <a:gd name="connsiteY1" fmla="*/ 5123742 h 7063492"/>
              <a:gd name="connsiteX2" fmla="*/ 0 w 5313572"/>
              <a:gd name="connsiteY2" fmla="*/ 0 h 7063492"/>
              <a:gd name="connsiteX3" fmla="*/ 5313572 w 5313572"/>
              <a:gd name="connsiteY3" fmla="*/ 0 h 7063492"/>
            </a:gdLst>
            <a:ahLst/>
            <a:cxnLst>
              <a:cxn ang="0">
                <a:pos x="connsiteX0" y="connsiteY0"/>
              </a:cxn>
              <a:cxn ang="0">
                <a:pos x="connsiteX1" y="connsiteY1"/>
              </a:cxn>
              <a:cxn ang="0">
                <a:pos x="connsiteX2" y="connsiteY2"/>
              </a:cxn>
              <a:cxn ang="0">
                <a:pos x="connsiteX3" y="connsiteY3"/>
              </a:cxn>
            </a:cxnLst>
            <a:rect l="l" t="t" r="r" b="b"/>
            <a:pathLst>
              <a:path w="5313572" h="7063492">
                <a:moveTo>
                  <a:pt x="5313572" y="7063492"/>
                </a:moveTo>
                <a:lnTo>
                  <a:pt x="0" y="5123742"/>
                </a:lnTo>
                <a:lnTo>
                  <a:pt x="0" y="0"/>
                </a:lnTo>
                <a:lnTo>
                  <a:pt x="5313572" y="0"/>
                </a:lnTo>
                <a:close/>
              </a:path>
            </a:pathLst>
          </a:custGeom>
        </p:spPr>
      </p:pic>
      <p:sp>
        <p:nvSpPr>
          <p:cNvPr id="22" name="Rectangle 21"/>
          <p:cNvSpPr/>
          <p:nvPr userDrawn="1"/>
        </p:nvSpPr>
        <p:spPr bwMode="auto">
          <a:xfrm>
            <a:off x="274638" y="2124081"/>
            <a:ext cx="8229600" cy="3659182"/>
          </a:xfrm>
          <a:prstGeom prst="rect">
            <a:avLst/>
          </a:prstGeom>
          <a:solidFill>
            <a:srgbClr val="00188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61" fontAlgn="base">
              <a:spcBef>
                <a:spcPct val="0"/>
              </a:spcBef>
              <a:spcAft>
                <a:spcPct val="0"/>
              </a:spcAft>
            </a:pPr>
            <a:endParaRPr lang="en-US" sz="1500" dirty="0">
              <a:gradFill>
                <a:gsLst>
                  <a:gs pos="5833">
                    <a:schemeClr val="bg1"/>
                  </a:gs>
                  <a:gs pos="100000">
                    <a:schemeClr val="bg1"/>
                  </a:gs>
                </a:gsLst>
                <a:lin ang="5400000" scaled="0"/>
              </a:gradFill>
            </a:endParaRPr>
          </a:p>
        </p:txBody>
      </p:sp>
      <p:sp>
        <p:nvSpPr>
          <p:cNvPr id="23" name="Text Placeholder 4"/>
          <p:cNvSpPr>
            <a:spLocks noGrp="1"/>
          </p:cNvSpPr>
          <p:nvPr userDrawn="1">
            <p:ph type="body" sz="quarter" idx="12" hasCustomPrompt="1"/>
          </p:nvPr>
        </p:nvSpPr>
        <p:spPr bwMode="white">
          <a:xfrm>
            <a:off x="274638" y="3954457"/>
            <a:ext cx="8229600" cy="1830388"/>
          </a:xfrm>
          <a:noFill/>
        </p:spPr>
        <p:txBody>
          <a:bodyPr lIns="182880" tIns="146304" rIns="182880" bIns="146304">
            <a:noAutofit/>
          </a:bodyPr>
          <a:lstStyle>
            <a:lvl1pPr marL="0" indent="0">
              <a:spcBef>
                <a:spcPts val="0"/>
              </a:spcBef>
              <a:buNone/>
              <a:defRPr sz="3200" spc="0" baseline="0">
                <a:gradFill>
                  <a:gsLst>
                    <a:gs pos="100000">
                      <a:schemeClr val="tx1"/>
                    </a:gs>
                    <a:gs pos="0">
                      <a:schemeClr val="tx1"/>
                    </a:gs>
                  </a:gsLst>
                  <a:lin ang="5400000" scaled="0"/>
                </a:gradFill>
                <a:latin typeface="+mj-lt"/>
              </a:defRPr>
            </a:lvl1pPr>
          </a:lstStyle>
          <a:p>
            <a:pPr lvl="0"/>
            <a:r>
              <a:rPr lang="en-US" dirty="0"/>
              <a:t>Speaker Name</a:t>
            </a:r>
          </a:p>
        </p:txBody>
      </p:sp>
      <p:sp>
        <p:nvSpPr>
          <p:cNvPr id="24" name="Title 1"/>
          <p:cNvSpPr>
            <a:spLocks noGrp="1"/>
          </p:cNvSpPr>
          <p:nvPr userDrawn="1">
            <p:ph type="title" hasCustomPrompt="1"/>
          </p:nvPr>
        </p:nvSpPr>
        <p:spPr bwMode="white">
          <a:xfrm>
            <a:off x="274638" y="2125677"/>
            <a:ext cx="8229600" cy="1828800"/>
          </a:xfrm>
          <a:noFill/>
        </p:spPr>
        <p:txBody>
          <a:bodyPr lIns="146304" tIns="91440" rIns="146304" bIns="91440" anchor="t" anchorCtr="0"/>
          <a:lstStyle>
            <a:lvl1pPr>
              <a:defRPr sz="5400" spc="-75" baseline="0">
                <a:gradFill>
                  <a:gsLst>
                    <a:gs pos="100000">
                      <a:schemeClr val="tx1"/>
                    </a:gs>
                    <a:gs pos="0">
                      <a:schemeClr val="tx1"/>
                    </a:gs>
                  </a:gsLst>
                  <a:lin ang="5400000" scaled="0"/>
                </a:gradFill>
              </a:defRPr>
            </a:lvl1pPr>
          </a:lstStyle>
          <a:p>
            <a:r>
              <a:rPr lang="en-US" dirty="0"/>
              <a:t>Presentation title</a:t>
            </a:r>
          </a:p>
        </p:txBody>
      </p:sp>
      <p:pic>
        <p:nvPicPr>
          <p:cNvPr id="25" name="Picture 24"/>
          <p:cNvPicPr>
            <a:picLocks noChangeAspect="1"/>
          </p:cNvPicPr>
          <p:nvPr userDrawn="1"/>
        </p:nvPicPr>
        <p:blipFill>
          <a:blip r:embed="rId4"/>
          <a:stretch>
            <a:fillRect/>
          </a:stretch>
        </p:blipFill>
        <p:spPr>
          <a:xfrm>
            <a:off x="274638" y="294094"/>
            <a:ext cx="1834337" cy="1834337"/>
          </a:xfrm>
          <a:prstGeom prst="rect">
            <a:avLst/>
          </a:prstGeom>
        </p:spPr>
      </p:pic>
      <p:pic>
        <p:nvPicPr>
          <p:cNvPr id="26" name="Picture 25"/>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bwMode="invGray">
          <a:xfrm>
            <a:off x="10516364" y="469053"/>
            <a:ext cx="1462911" cy="313376"/>
          </a:xfrm>
          <a:prstGeom prst="rect">
            <a:avLst/>
          </a:prstGeom>
        </p:spPr>
      </p:pic>
    </p:spTree>
    <p:extLst>
      <p:ext uri="{BB962C8B-B14F-4D97-AF65-F5344CB8AC3E}">
        <p14:creationId xmlns:p14="http://schemas.microsoft.com/office/powerpoint/2010/main" val="33233684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302" userDrawn="1">
          <p15:clr>
            <a:srgbClr val="C35EA4"/>
          </p15:clr>
        </p15:guide>
        <p15:guide id="2" orient="horz" pos="4104" userDrawn="1">
          <p15:clr>
            <a:srgbClr val="C35EA4"/>
          </p15:clr>
        </p15:guide>
        <p15:guide id="3" pos="288" userDrawn="1">
          <p15:clr>
            <a:srgbClr val="C35EA4"/>
          </p15:clr>
        </p15:guide>
        <p15:guide id="4" pos="7546" userDrawn="1">
          <p15:clr>
            <a:srgbClr val="C35EA4"/>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tx1"/>
        </a:solidFill>
        <a:effectLst/>
      </p:bgPr>
    </p:bg>
    <p:spTree>
      <p:nvGrpSpPr>
        <p:cNvPr id="1" name=""/>
        <p:cNvGrpSpPr/>
        <p:nvPr/>
      </p:nvGrpSpPr>
      <p:grpSpPr>
        <a:xfrm>
          <a:off x="0" y="0"/>
          <a:ext cx="0" cy="0"/>
          <a:chOff x="0" y="0"/>
          <a:chExt cx="0" cy="0"/>
        </a:xfrm>
      </p:grpSpPr>
      <p:sp>
        <p:nvSpPr>
          <p:cNvPr id="18" name="Freeform 17"/>
          <p:cNvSpPr/>
          <p:nvPr userDrawn="1"/>
        </p:nvSpPr>
        <p:spPr bwMode="auto">
          <a:xfrm rot="17875525">
            <a:off x="5519284" y="-347037"/>
            <a:ext cx="36576" cy="1244657"/>
          </a:xfrm>
          <a:custGeom>
            <a:avLst/>
            <a:gdLst>
              <a:gd name="connsiteX0" fmla="*/ 0 w 36576"/>
              <a:gd name="connsiteY0" fmla="*/ 0 h 1244657"/>
              <a:gd name="connsiteX1" fmla="*/ 36576 w 36576"/>
              <a:gd name="connsiteY1" fmla="*/ 69006 h 1244657"/>
              <a:gd name="connsiteX2" fmla="*/ 36576 w 36576"/>
              <a:gd name="connsiteY2" fmla="*/ 1244657 h 1244657"/>
              <a:gd name="connsiteX3" fmla="*/ 0 w 36576"/>
              <a:gd name="connsiteY3" fmla="*/ 1244657 h 1244657"/>
            </a:gdLst>
            <a:ahLst/>
            <a:cxnLst>
              <a:cxn ang="0">
                <a:pos x="connsiteX0" y="connsiteY0"/>
              </a:cxn>
              <a:cxn ang="0">
                <a:pos x="connsiteX1" y="connsiteY1"/>
              </a:cxn>
              <a:cxn ang="0">
                <a:pos x="connsiteX2" y="connsiteY2"/>
              </a:cxn>
              <a:cxn ang="0">
                <a:pos x="connsiteX3" y="connsiteY3"/>
              </a:cxn>
            </a:cxnLst>
            <a:rect l="l" t="t" r="r" b="b"/>
            <a:pathLst>
              <a:path w="36576" h="1244657">
                <a:moveTo>
                  <a:pt x="0" y="0"/>
                </a:moveTo>
                <a:lnTo>
                  <a:pt x="36576" y="69006"/>
                </a:lnTo>
                <a:lnTo>
                  <a:pt x="36576" y="1244657"/>
                </a:lnTo>
                <a:lnTo>
                  <a:pt x="0" y="1244657"/>
                </a:lnTo>
                <a:close/>
              </a:path>
            </a:pathLst>
          </a:custGeom>
          <a:solidFill>
            <a:srgbClr val="306CB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noAutofit/>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pic>
        <p:nvPicPr>
          <p:cNvPr id="17" name="Picture 16"/>
          <p:cNvPicPr>
            <a:picLocks noChangeAspect="1"/>
          </p:cNvPicPr>
          <p:nvPr userDrawn="1"/>
        </p:nvPicPr>
        <p:blipFill>
          <a:blip r:embed="rId2">
            <a:extLst>
              <a:ext uri="{28A0092B-C50C-407E-A947-70E740481C1C}">
                <a14:useLocalDpi xmlns:a14="http://schemas.microsoft.com/office/drawing/2010/main" val="0"/>
              </a:ext>
            </a:extLst>
          </a:blip>
          <a:srcRect b="1344"/>
          <a:stretch>
            <a:fillRect/>
          </a:stretch>
        </p:blipFill>
        <p:spPr>
          <a:xfrm rot="20396706" flipH="1" flipV="1">
            <a:off x="2081368" y="-1125216"/>
            <a:ext cx="5313572" cy="7063492"/>
          </a:xfrm>
          <a:custGeom>
            <a:avLst/>
            <a:gdLst>
              <a:gd name="connsiteX0" fmla="*/ 5313572 w 5313572"/>
              <a:gd name="connsiteY0" fmla="*/ 7063492 h 7063492"/>
              <a:gd name="connsiteX1" fmla="*/ 0 w 5313572"/>
              <a:gd name="connsiteY1" fmla="*/ 5123742 h 7063492"/>
              <a:gd name="connsiteX2" fmla="*/ 0 w 5313572"/>
              <a:gd name="connsiteY2" fmla="*/ 0 h 7063492"/>
              <a:gd name="connsiteX3" fmla="*/ 5313572 w 5313572"/>
              <a:gd name="connsiteY3" fmla="*/ 0 h 7063492"/>
            </a:gdLst>
            <a:ahLst/>
            <a:cxnLst>
              <a:cxn ang="0">
                <a:pos x="connsiteX0" y="connsiteY0"/>
              </a:cxn>
              <a:cxn ang="0">
                <a:pos x="connsiteX1" y="connsiteY1"/>
              </a:cxn>
              <a:cxn ang="0">
                <a:pos x="connsiteX2" y="connsiteY2"/>
              </a:cxn>
              <a:cxn ang="0">
                <a:pos x="connsiteX3" y="connsiteY3"/>
              </a:cxn>
            </a:cxnLst>
            <a:rect l="l" t="t" r="r" b="b"/>
            <a:pathLst>
              <a:path w="5313572" h="7063492">
                <a:moveTo>
                  <a:pt x="5313572" y="7063492"/>
                </a:moveTo>
                <a:lnTo>
                  <a:pt x="0" y="5123742"/>
                </a:lnTo>
                <a:lnTo>
                  <a:pt x="0" y="0"/>
                </a:lnTo>
                <a:lnTo>
                  <a:pt x="5313572" y="0"/>
                </a:lnTo>
                <a:close/>
              </a:path>
            </a:pathLst>
          </a:custGeom>
        </p:spPr>
      </p:pic>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a:xfrm rot="3585093" flipH="1">
            <a:off x="6180128" y="3160906"/>
            <a:ext cx="4850350" cy="7328513"/>
          </a:xfrm>
          <a:custGeom>
            <a:avLst/>
            <a:gdLst>
              <a:gd name="connsiteX0" fmla="*/ 775042 w 4850350"/>
              <a:gd name="connsiteY0" fmla="*/ 7328513 h 7328513"/>
              <a:gd name="connsiteX1" fmla="*/ 0 w 4850350"/>
              <a:gd name="connsiteY1" fmla="*/ 5999444 h 7328513"/>
              <a:gd name="connsiteX2" fmla="*/ 0 w 4850350"/>
              <a:gd name="connsiteY2" fmla="*/ 7328513 h 7328513"/>
              <a:gd name="connsiteX3" fmla="*/ 4850350 w 4850350"/>
              <a:gd name="connsiteY3" fmla="*/ 0 h 7328513"/>
              <a:gd name="connsiteX4" fmla="*/ 92321 w 4850350"/>
              <a:gd name="connsiteY4" fmla="*/ 0 h 7328513"/>
              <a:gd name="connsiteX5" fmla="*/ 4365918 w 4850350"/>
              <a:gd name="connsiteY5" fmla="*/ 7328513 h 7328513"/>
              <a:gd name="connsiteX6" fmla="*/ 4850350 w 4850350"/>
              <a:gd name="connsiteY6" fmla="*/ 7328513 h 7328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50350" h="7328513">
                <a:moveTo>
                  <a:pt x="775042" y="7328513"/>
                </a:moveTo>
                <a:lnTo>
                  <a:pt x="0" y="5999444"/>
                </a:lnTo>
                <a:lnTo>
                  <a:pt x="0" y="7328513"/>
                </a:lnTo>
                <a:close/>
                <a:moveTo>
                  <a:pt x="4850350" y="0"/>
                </a:moveTo>
                <a:lnTo>
                  <a:pt x="92321" y="0"/>
                </a:lnTo>
                <a:lnTo>
                  <a:pt x="4365918" y="7328513"/>
                </a:lnTo>
                <a:lnTo>
                  <a:pt x="4850350" y="7328513"/>
                </a:lnTo>
                <a:close/>
              </a:path>
            </a:pathLst>
          </a:custGeom>
        </p:spPr>
      </p:pic>
      <p:sp>
        <p:nvSpPr>
          <p:cNvPr id="12" name="Rectangle 11"/>
          <p:cNvSpPr/>
          <p:nvPr userDrawn="1"/>
        </p:nvSpPr>
        <p:spPr bwMode="auto">
          <a:xfrm>
            <a:off x="274638" y="2124081"/>
            <a:ext cx="7315200" cy="3659182"/>
          </a:xfrm>
          <a:prstGeom prst="rect">
            <a:avLst/>
          </a:prstGeom>
          <a:solidFill>
            <a:srgbClr val="00188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61" fontAlgn="base">
              <a:spcBef>
                <a:spcPct val="0"/>
              </a:spcBef>
              <a:spcAft>
                <a:spcPct val="0"/>
              </a:spcAft>
            </a:pPr>
            <a:endParaRPr lang="en-US" sz="1500" dirty="0">
              <a:gradFill>
                <a:gsLst>
                  <a:gs pos="5833">
                    <a:schemeClr val="bg1"/>
                  </a:gs>
                  <a:gs pos="100000">
                    <a:schemeClr val="bg1"/>
                  </a:gs>
                </a:gsLst>
                <a:lin ang="5400000" scaled="0"/>
              </a:gradFill>
            </a:endParaRPr>
          </a:p>
        </p:txBody>
      </p:sp>
      <p:sp>
        <p:nvSpPr>
          <p:cNvPr id="13" name="Text Placeholder 4"/>
          <p:cNvSpPr>
            <a:spLocks noGrp="1"/>
          </p:cNvSpPr>
          <p:nvPr>
            <p:ph type="body" sz="quarter" idx="12" hasCustomPrompt="1"/>
          </p:nvPr>
        </p:nvSpPr>
        <p:spPr bwMode="white">
          <a:xfrm>
            <a:off x="274638" y="3954457"/>
            <a:ext cx="7315200" cy="1830388"/>
          </a:xfrm>
          <a:noFill/>
        </p:spPr>
        <p:txBody>
          <a:bodyPr lIns="182880" tIns="146304" rIns="182880" bIns="146304">
            <a:noAutofit/>
          </a:bodyPr>
          <a:lstStyle>
            <a:lvl1pPr marL="0" indent="0">
              <a:spcBef>
                <a:spcPts val="0"/>
              </a:spcBef>
              <a:buNone/>
              <a:defRPr sz="3200" spc="0" baseline="0">
                <a:gradFill>
                  <a:gsLst>
                    <a:gs pos="100000">
                      <a:schemeClr val="tx1"/>
                    </a:gs>
                    <a:gs pos="0">
                      <a:schemeClr val="tx1"/>
                    </a:gs>
                  </a:gsLst>
                  <a:lin ang="5400000" scaled="0"/>
                </a:gradFill>
                <a:latin typeface="+mj-lt"/>
              </a:defRPr>
            </a:lvl1pPr>
          </a:lstStyle>
          <a:p>
            <a:pPr lvl="0"/>
            <a:r>
              <a:rPr lang="en-US" dirty="0"/>
              <a:t>Speaker Name</a:t>
            </a:r>
          </a:p>
        </p:txBody>
      </p:sp>
      <p:sp>
        <p:nvSpPr>
          <p:cNvPr id="14" name="Title 1"/>
          <p:cNvSpPr>
            <a:spLocks noGrp="1"/>
          </p:cNvSpPr>
          <p:nvPr>
            <p:ph type="title" hasCustomPrompt="1"/>
          </p:nvPr>
        </p:nvSpPr>
        <p:spPr bwMode="white">
          <a:xfrm>
            <a:off x="274638" y="2125677"/>
            <a:ext cx="7315200" cy="1828800"/>
          </a:xfrm>
          <a:noFill/>
        </p:spPr>
        <p:txBody>
          <a:bodyPr lIns="146304" tIns="91440" rIns="146304" bIns="91440" anchor="t" anchorCtr="0"/>
          <a:lstStyle>
            <a:lvl1pPr>
              <a:defRPr sz="5400" spc="-75" baseline="0">
                <a:gradFill>
                  <a:gsLst>
                    <a:gs pos="100000">
                      <a:schemeClr val="tx1"/>
                    </a:gs>
                    <a:gs pos="0">
                      <a:schemeClr val="tx1"/>
                    </a:gs>
                  </a:gsLst>
                  <a:lin ang="5400000" scaled="0"/>
                </a:gradFill>
              </a:defRPr>
            </a:lvl1pPr>
          </a:lstStyle>
          <a:p>
            <a:r>
              <a:rPr lang="en-US" dirty="0"/>
              <a:t>Presentation title</a:t>
            </a:r>
          </a:p>
        </p:txBody>
      </p:sp>
      <p:pic>
        <p:nvPicPr>
          <p:cNvPr id="15" name="Picture 14"/>
          <p:cNvPicPr>
            <a:picLocks noChangeAspect="1"/>
          </p:cNvPicPr>
          <p:nvPr userDrawn="1"/>
        </p:nvPicPr>
        <p:blipFill>
          <a:blip r:embed="rId4"/>
          <a:stretch>
            <a:fillRect/>
          </a:stretch>
        </p:blipFill>
        <p:spPr>
          <a:xfrm>
            <a:off x="274638" y="294094"/>
            <a:ext cx="1834337" cy="1834337"/>
          </a:xfrm>
          <a:prstGeom prst="rect">
            <a:avLst/>
          </a:prstGeom>
        </p:spPr>
      </p:pic>
      <p:pic>
        <p:nvPicPr>
          <p:cNvPr id="16" name="Picture 15"/>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bwMode="invGray">
          <a:xfrm>
            <a:off x="10516364" y="469053"/>
            <a:ext cx="1462911" cy="313376"/>
          </a:xfrm>
          <a:prstGeom prst="rect">
            <a:avLst/>
          </a:prstGeom>
        </p:spPr>
      </p:pic>
    </p:spTree>
    <p:extLst>
      <p:ext uri="{BB962C8B-B14F-4D97-AF65-F5344CB8AC3E}">
        <p14:creationId xmlns:p14="http://schemas.microsoft.com/office/powerpoint/2010/main" val="1630121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3_Title Slide 3">
    <p:bg>
      <p:bgPr>
        <a:solidFill>
          <a:schemeClr val="tx1"/>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rcRect b="37788"/>
          <a:stretch>
            <a:fillRect/>
          </a:stretch>
        </p:blipFill>
        <p:spPr>
          <a:xfrm rot="9927899" flipH="1" flipV="1">
            <a:off x="6515047" y="4066404"/>
            <a:ext cx="3815534" cy="3462323"/>
          </a:xfrm>
          <a:custGeom>
            <a:avLst/>
            <a:gdLst>
              <a:gd name="connsiteX0" fmla="*/ 3815534 w 3815534"/>
              <a:gd name="connsiteY0" fmla="*/ 0 h 3462323"/>
              <a:gd name="connsiteX1" fmla="*/ 3815534 w 3815534"/>
              <a:gd name="connsiteY1" fmla="*/ 3462323 h 3462323"/>
              <a:gd name="connsiteX2" fmla="*/ 0 w 3815534"/>
              <a:gd name="connsiteY2" fmla="*/ 2473071 h 3462323"/>
              <a:gd name="connsiteX3" fmla="*/ 1 w 3815534"/>
              <a:gd name="connsiteY3" fmla="*/ 0 h 3462323"/>
            </a:gdLst>
            <a:ahLst/>
            <a:cxnLst>
              <a:cxn ang="0">
                <a:pos x="connsiteX0" y="connsiteY0"/>
              </a:cxn>
              <a:cxn ang="0">
                <a:pos x="connsiteX1" y="connsiteY1"/>
              </a:cxn>
              <a:cxn ang="0">
                <a:pos x="connsiteX2" y="connsiteY2"/>
              </a:cxn>
              <a:cxn ang="0">
                <a:pos x="connsiteX3" y="connsiteY3"/>
              </a:cxn>
            </a:cxnLst>
            <a:rect l="l" t="t" r="r" b="b"/>
            <a:pathLst>
              <a:path w="3815534" h="3462323">
                <a:moveTo>
                  <a:pt x="3815534" y="0"/>
                </a:moveTo>
                <a:lnTo>
                  <a:pt x="3815534" y="3462323"/>
                </a:lnTo>
                <a:lnTo>
                  <a:pt x="0" y="2473071"/>
                </a:lnTo>
                <a:lnTo>
                  <a:pt x="1" y="0"/>
                </a:lnTo>
                <a:close/>
              </a:path>
            </a:pathLst>
          </a:custGeom>
        </p:spPr>
      </p:pic>
      <p:sp>
        <p:nvSpPr>
          <p:cNvPr id="19" name="Freeform 18"/>
          <p:cNvSpPr/>
          <p:nvPr userDrawn="1"/>
        </p:nvSpPr>
        <p:spPr bwMode="auto">
          <a:xfrm rot="17875525">
            <a:off x="5519284" y="-347037"/>
            <a:ext cx="36576" cy="1244657"/>
          </a:xfrm>
          <a:custGeom>
            <a:avLst/>
            <a:gdLst>
              <a:gd name="connsiteX0" fmla="*/ 0 w 36576"/>
              <a:gd name="connsiteY0" fmla="*/ 0 h 1244657"/>
              <a:gd name="connsiteX1" fmla="*/ 36576 w 36576"/>
              <a:gd name="connsiteY1" fmla="*/ 69006 h 1244657"/>
              <a:gd name="connsiteX2" fmla="*/ 36576 w 36576"/>
              <a:gd name="connsiteY2" fmla="*/ 1244657 h 1244657"/>
              <a:gd name="connsiteX3" fmla="*/ 0 w 36576"/>
              <a:gd name="connsiteY3" fmla="*/ 1244657 h 1244657"/>
            </a:gdLst>
            <a:ahLst/>
            <a:cxnLst>
              <a:cxn ang="0">
                <a:pos x="connsiteX0" y="connsiteY0"/>
              </a:cxn>
              <a:cxn ang="0">
                <a:pos x="connsiteX1" y="connsiteY1"/>
              </a:cxn>
              <a:cxn ang="0">
                <a:pos x="connsiteX2" y="connsiteY2"/>
              </a:cxn>
              <a:cxn ang="0">
                <a:pos x="connsiteX3" y="connsiteY3"/>
              </a:cxn>
            </a:cxnLst>
            <a:rect l="l" t="t" r="r" b="b"/>
            <a:pathLst>
              <a:path w="36576" h="1244657">
                <a:moveTo>
                  <a:pt x="0" y="0"/>
                </a:moveTo>
                <a:lnTo>
                  <a:pt x="36576" y="69006"/>
                </a:lnTo>
                <a:lnTo>
                  <a:pt x="36576" y="1244657"/>
                </a:lnTo>
                <a:lnTo>
                  <a:pt x="0" y="1244657"/>
                </a:lnTo>
                <a:close/>
              </a:path>
            </a:pathLst>
          </a:custGeom>
          <a:solidFill>
            <a:srgbClr val="306CB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noAutofit/>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pic>
        <p:nvPicPr>
          <p:cNvPr id="20" name="Picture 19"/>
          <p:cNvPicPr>
            <a:picLocks noChangeAspect="1"/>
          </p:cNvPicPr>
          <p:nvPr userDrawn="1"/>
        </p:nvPicPr>
        <p:blipFill>
          <a:blip r:embed="rId3">
            <a:extLst>
              <a:ext uri="{28A0092B-C50C-407E-A947-70E740481C1C}">
                <a14:useLocalDpi xmlns:a14="http://schemas.microsoft.com/office/drawing/2010/main" val="0"/>
              </a:ext>
            </a:extLst>
          </a:blip>
          <a:srcRect b="1344"/>
          <a:stretch>
            <a:fillRect/>
          </a:stretch>
        </p:blipFill>
        <p:spPr>
          <a:xfrm rot="20396706" flipH="1" flipV="1">
            <a:off x="2081368" y="-1125216"/>
            <a:ext cx="5313572" cy="7063492"/>
          </a:xfrm>
          <a:custGeom>
            <a:avLst/>
            <a:gdLst>
              <a:gd name="connsiteX0" fmla="*/ 5313572 w 5313572"/>
              <a:gd name="connsiteY0" fmla="*/ 7063492 h 7063492"/>
              <a:gd name="connsiteX1" fmla="*/ 0 w 5313572"/>
              <a:gd name="connsiteY1" fmla="*/ 5123742 h 7063492"/>
              <a:gd name="connsiteX2" fmla="*/ 0 w 5313572"/>
              <a:gd name="connsiteY2" fmla="*/ 0 h 7063492"/>
              <a:gd name="connsiteX3" fmla="*/ 5313572 w 5313572"/>
              <a:gd name="connsiteY3" fmla="*/ 0 h 7063492"/>
            </a:gdLst>
            <a:ahLst/>
            <a:cxnLst>
              <a:cxn ang="0">
                <a:pos x="connsiteX0" y="connsiteY0"/>
              </a:cxn>
              <a:cxn ang="0">
                <a:pos x="connsiteX1" y="connsiteY1"/>
              </a:cxn>
              <a:cxn ang="0">
                <a:pos x="connsiteX2" y="connsiteY2"/>
              </a:cxn>
              <a:cxn ang="0">
                <a:pos x="connsiteX3" y="connsiteY3"/>
              </a:cxn>
            </a:cxnLst>
            <a:rect l="l" t="t" r="r" b="b"/>
            <a:pathLst>
              <a:path w="5313572" h="7063492">
                <a:moveTo>
                  <a:pt x="5313572" y="7063492"/>
                </a:moveTo>
                <a:lnTo>
                  <a:pt x="0" y="5123742"/>
                </a:lnTo>
                <a:lnTo>
                  <a:pt x="0" y="0"/>
                </a:lnTo>
                <a:lnTo>
                  <a:pt x="5313572" y="0"/>
                </a:lnTo>
                <a:close/>
              </a:path>
            </a:pathLst>
          </a:custGeom>
        </p:spPr>
      </p:pic>
      <p:sp>
        <p:nvSpPr>
          <p:cNvPr id="21" name="Rectangle 20"/>
          <p:cNvSpPr/>
          <p:nvPr userDrawn="1"/>
        </p:nvSpPr>
        <p:spPr bwMode="auto">
          <a:xfrm>
            <a:off x="274638" y="2124081"/>
            <a:ext cx="8229600" cy="3659182"/>
          </a:xfrm>
          <a:prstGeom prst="rect">
            <a:avLst/>
          </a:prstGeom>
          <a:solidFill>
            <a:srgbClr val="00188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61" fontAlgn="base">
              <a:spcBef>
                <a:spcPct val="0"/>
              </a:spcBef>
              <a:spcAft>
                <a:spcPct val="0"/>
              </a:spcAft>
            </a:pPr>
            <a:endParaRPr lang="en-US" sz="1500" dirty="0">
              <a:gradFill>
                <a:gsLst>
                  <a:gs pos="5833">
                    <a:schemeClr val="bg1"/>
                  </a:gs>
                  <a:gs pos="100000">
                    <a:schemeClr val="bg1"/>
                  </a:gs>
                </a:gsLst>
                <a:lin ang="5400000" scaled="0"/>
              </a:gradFill>
            </a:endParaRPr>
          </a:p>
        </p:txBody>
      </p:sp>
      <p:sp>
        <p:nvSpPr>
          <p:cNvPr id="22" name="Text Placeholder 4"/>
          <p:cNvSpPr>
            <a:spLocks noGrp="1"/>
          </p:cNvSpPr>
          <p:nvPr>
            <p:ph type="body" sz="quarter" idx="12" hasCustomPrompt="1"/>
          </p:nvPr>
        </p:nvSpPr>
        <p:spPr bwMode="white">
          <a:xfrm>
            <a:off x="274638" y="3954457"/>
            <a:ext cx="8229600" cy="1830388"/>
          </a:xfrm>
          <a:noFill/>
        </p:spPr>
        <p:txBody>
          <a:bodyPr lIns="182880" tIns="146304" rIns="182880" bIns="146304">
            <a:noAutofit/>
          </a:bodyPr>
          <a:lstStyle>
            <a:lvl1pPr marL="0" indent="0">
              <a:spcBef>
                <a:spcPts val="0"/>
              </a:spcBef>
              <a:buNone/>
              <a:defRPr sz="3200" spc="0" baseline="0">
                <a:gradFill>
                  <a:gsLst>
                    <a:gs pos="100000">
                      <a:schemeClr val="tx1"/>
                    </a:gs>
                    <a:gs pos="0">
                      <a:schemeClr val="tx1"/>
                    </a:gs>
                  </a:gsLst>
                  <a:lin ang="5400000" scaled="0"/>
                </a:gradFill>
                <a:latin typeface="+mj-lt"/>
              </a:defRPr>
            </a:lvl1pPr>
          </a:lstStyle>
          <a:p>
            <a:pPr lvl="0"/>
            <a:r>
              <a:rPr lang="en-US" dirty="0"/>
              <a:t>Speaker Name</a:t>
            </a:r>
          </a:p>
        </p:txBody>
      </p:sp>
      <p:sp>
        <p:nvSpPr>
          <p:cNvPr id="23" name="Title 1"/>
          <p:cNvSpPr>
            <a:spLocks noGrp="1"/>
          </p:cNvSpPr>
          <p:nvPr>
            <p:ph type="title" hasCustomPrompt="1"/>
          </p:nvPr>
        </p:nvSpPr>
        <p:spPr bwMode="white">
          <a:xfrm>
            <a:off x="274638" y="2125677"/>
            <a:ext cx="8229600" cy="1828800"/>
          </a:xfrm>
          <a:noFill/>
        </p:spPr>
        <p:txBody>
          <a:bodyPr lIns="146304" tIns="91440" rIns="146304" bIns="91440" anchor="t" anchorCtr="0"/>
          <a:lstStyle>
            <a:lvl1pPr>
              <a:defRPr sz="5400" spc="-75" baseline="0">
                <a:gradFill>
                  <a:gsLst>
                    <a:gs pos="100000">
                      <a:schemeClr val="tx1"/>
                    </a:gs>
                    <a:gs pos="0">
                      <a:schemeClr val="tx1"/>
                    </a:gs>
                  </a:gsLst>
                  <a:lin ang="5400000" scaled="0"/>
                </a:gradFill>
              </a:defRPr>
            </a:lvl1pPr>
          </a:lstStyle>
          <a:p>
            <a:r>
              <a:rPr lang="en-US" dirty="0"/>
              <a:t>Presentation title</a:t>
            </a:r>
          </a:p>
        </p:txBody>
      </p:sp>
      <p:pic>
        <p:nvPicPr>
          <p:cNvPr id="24" name="Picture 23"/>
          <p:cNvPicPr>
            <a:picLocks noChangeAspect="1"/>
          </p:cNvPicPr>
          <p:nvPr userDrawn="1"/>
        </p:nvPicPr>
        <p:blipFill>
          <a:blip r:embed="rId4"/>
          <a:stretch>
            <a:fillRect/>
          </a:stretch>
        </p:blipFill>
        <p:spPr>
          <a:xfrm>
            <a:off x="274638" y="294094"/>
            <a:ext cx="1834337" cy="1834337"/>
          </a:xfrm>
          <a:prstGeom prst="rect">
            <a:avLst/>
          </a:prstGeom>
        </p:spPr>
      </p:pic>
      <p:pic>
        <p:nvPicPr>
          <p:cNvPr id="25" name="Picture 24"/>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bwMode="invGray">
          <a:xfrm>
            <a:off x="10516364" y="469053"/>
            <a:ext cx="1462911" cy="313376"/>
          </a:xfrm>
          <a:prstGeom prst="rect">
            <a:avLst/>
          </a:prstGeom>
        </p:spPr>
      </p:pic>
    </p:spTree>
    <p:extLst>
      <p:ext uri="{BB962C8B-B14F-4D97-AF65-F5344CB8AC3E}">
        <p14:creationId xmlns:p14="http://schemas.microsoft.com/office/powerpoint/2010/main" val="12673883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accent1"/>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l="36880" r="6878"/>
          <a:stretch/>
        </p:blipFill>
        <p:spPr>
          <a:xfrm rot="16200000" flipH="1" flipV="1">
            <a:off x="2720976" y="-2720976"/>
            <a:ext cx="6994524" cy="12436475"/>
          </a:xfrm>
          <a:prstGeom prst="rect">
            <a:avLst/>
          </a:prstGeom>
        </p:spPr>
      </p:pic>
      <p:sp>
        <p:nvSpPr>
          <p:cNvPr id="14" name="Rectangle 13"/>
          <p:cNvSpPr/>
          <p:nvPr userDrawn="1"/>
        </p:nvSpPr>
        <p:spPr bwMode="auto">
          <a:xfrm>
            <a:off x="274638" y="2125663"/>
            <a:ext cx="9144000" cy="4572000"/>
          </a:xfrm>
          <a:prstGeom prst="rect">
            <a:avLst/>
          </a:prstGeom>
          <a:solidFill>
            <a:srgbClr val="00188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1" name="Text Placeholder 4"/>
          <p:cNvSpPr>
            <a:spLocks noGrp="1"/>
          </p:cNvSpPr>
          <p:nvPr>
            <p:ph type="body" sz="quarter" idx="12" hasCustomPrompt="1"/>
          </p:nvPr>
        </p:nvSpPr>
        <p:spPr bwMode="white">
          <a:xfrm>
            <a:off x="276540" y="4516437"/>
            <a:ext cx="9142098" cy="2181225"/>
          </a:xfrm>
          <a:noFill/>
        </p:spPr>
        <p:txBody>
          <a:bodyPr lIns="182880" tIns="146304" rIns="182880" bIns="146304">
            <a:noAutofit/>
          </a:bodyPr>
          <a:lstStyle>
            <a:lvl1pPr marL="0" indent="0">
              <a:spcBef>
                <a:spcPts val="0"/>
              </a:spcBef>
              <a:buNone/>
              <a:defRPr sz="3600" spc="0" baseline="0">
                <a:gradFill>
                  <a:gsLst>
                    <a:gs pos="100000">
                      <a:schemeClr val="tx1"/>
                    </a:gs>
                    <a:gs pos="0">
                      <a:schemeClr val="tx1"/>
                    </a:gs>
                  </a:gsLst>
                  <a:lin ang="5400000" scaled="0"/>
                </a:gradFill>
                <a:latin typeface="+mj-lt"/>
              </a:defRPr>
            </a:lvl1pPr>
          </a:lstStyle>
          <a:p>
            <a:pPr lvl="0"/>
            <a:r>
              <a:rPr lang="en-US" dirty="0"/>
              <a:t>Speaker Name</a:t>
            </a:r>
          </a:p>
        </p:txBody>
      </p:sp>
      <p:sp>
        <p:nvSpPr>
          <p:cNvPr id="12" name="Title 1"/>
          <p:cNvSpPr>
            <a:spLocks noGrp="1"/>
          </p:cNvSpPr>
          <p:nvPr>
            <p:ph type="title" hasCustomPrompt="1"/>
          </p:nvPr>
        </p:nvSpPr>
        <p:spPr bwMode="white">
          <a:xfrm>
            <a:off x="274703" y="2125663"/>
            <a:ext cx="9143935" cy="2390775"/>
          </a:xfrm>
          <a:noFill/>
        </p:spPr>
        <p:txBody>
          <a:bodyPr lIns="146304" tIns="91440" rIns="146304" bIns="91440" anchor="t" anchorCtr="0"/>
          <a:lstStyle>
            <a:lvl1pPr>
              <a:defRPr sz="6000" spc="-100" baseline="0">
                <a:gradFill>
                  <a:gsLst>
                    <a:gs pos="100000">
                      <a:schemeClr val="tx1"/>
                    </a:gs>
                    <a:gs pos="0">
                      <a:schemeClr val="tx1"/>
                    </a:gs>
                  </a:gsLst>
                  <a:lin ang="5400000" scaled="0"/>
                </a:gradFill>
              </a:defRPr>
            </a:lvl1pPr>
          </a:lstStyle>
          <a:p>
            <a:r>
              <a:rPr lang="en-US" dirty="0"/>
              <a:t>Presentation title</a:t>
            </a:r>
          </a:p>
        </p:txBody>
      </p:sp>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white">
          <a:xfrm>
            <a:off x="10333038" y="479425"/>
            <a:ext cx="1643341" cy="352027"/>
          </a:xfrm>
          <a:prstGeom prst="rect">
            <a:avLst/>
          </a:prstGeom>
        </p:spPr>
      </p:pic>
      <p:pic>
        <p:nvPicPr>
          <p:cNvPr id="8" name="Picture 7"/>
          <p:cNvPicPr>
            <a:picLocks noChangeAspect="1"/>
          </p:cNvPicPr>
          <p:nvPr userDrawn="1"/>
        </p:nvPicPr>
        <p:blipFill>
          <a:blip r:embed="rId4"/>
          <a:stretch>
            <a:fillRect/>
          </a:stretch>
        </p:blipFill>
        <p:spPr>
          <a:xfrm>
            <a:off x="274638" y="294094"/>
            <a:ext cx="1834337" cy="1834337"/>
          </a:xfrm>
          <a:prstGeom prst="rect">
            <a:avLst/>
          </a:prstGeom>
        </p:spPr>
      </p:pic>
    </p:spTree>
    <p:extLst>
      <p:ext uri="{BB962C8B-B14F-4D97-AF65-F5344CB8AC3E}">
        <p14:creationId xmlns:p14="http://schemas.microsoft.com/office/powerpoint/2010/main" val="20349986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_Title Slide 3">
    <p:bg>
      <p:bgPr>
        <a:solidFill>
          <a:srgbClr val="006EB9"/>
        </a:solidFill>
        <a:effectLst/>
      </p:bgPr>
    </p:bg>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a:xfrm rot="18900000" flipH="1">
            <a:off x="1520604" y="-2268281"/>
            <a:ext cx="10484469" cy="15841248"/>
          </a:xfrm>
          <a:custGeom>
            <a:avLst/>
            <a:gdLst>
              <a:gd name="connsiteX0" fmla="*/ 10484469 w 10484469"/>
              <a:gd name="connsiteY0" fmla="*/ 13623262 h 15841248"/>
              <a:gd name="connsiteX1" fmla="*/ 8266483 w 10484469"/>
              <a:gd name="connsiteY1" fmla="*/ 15841248 h 15841248"/>
              <a:gd name="connsiteX2" fmla="*/ 10484469 w 10484469"/>
              <a:gd name="connsiteY2" fmla="*/ 15841248 h 15841248"/>
              <a:gd name="connsiteX3" fmla="*/ 5169239 w 10484469"/>
              <a:gd name="connsiteY3" fmla="*/ 0 h 15841248"/>
              <a:gd name="connsiteX4" fmla="*/ 0 w 10484469"/>
              <a:gd name="connsiteY4" fmla="*/ 5169239 h 15841248"/>
              <a:gd name="connsiteX5" fmla="*/ 0 w 10484469"/>
              <a:gd name="connsiteY5" fmla="*/ 15060993 h 15841248"/>
              <a:gd name="connsiteX6" fmla="*/ 10484469 w 10484469"/>
              <a:gd name="connsiteY6" fmla="*/ 4576524 h 15841248"/>
              <a:gd name="connsiteX7" fmla="*/ 10484469 w 10484469"/>
              <a:gd name="connsiteY7" fmla="*/ 3598762 h 15841248"/>
              <a:gd name="connsiteX8" fmla="*/ 6885707 w 10484469"/>
              <a:gd name="connsiteY8" fmla="*/ 0 h 15841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84469" h="15841248">
                <a:moveTo>
                  <a:pt x="10484469" y="13623262"/>
                </a:moveTo>
                <a:lnTo>
                  <a:pt x="8266483" y="15841248"/>
                </a:lnTo>
                <a:lnTo>
                  <a:pt x="10484469" y="15841248"/>
                </a:lnTo>
                <a:close/>
                <a:moveTo>
                  <a:pt x="5169239" y="0"/>
                </a:moveTo>
                <a:lnTo>
                  <a:pt x="0" y="5169239"/>
                </a:lnTo>
                <a:lnTo>
                  <a:pt x="0" y="15060993"/>
                </a:lnTo>
                <a:lnTo>
                  <a:pt x="10484469" y="4576524"/>
                </a:lnTo>
                <a:lnTo>
                  <a:pt x="10484469" y="3598762"/>
                </a:lnTo>
                <a:lnTo>
                  <a:pt x="6885707" y="0"/>
                </a:lnTo>
                <a:close/>
              </a:path>
            </a:pathLst>
          </a:custGeom>
        </p:spPr>
      </p:pic>
      <p:pic>
        <p:nvPicPr>
          <p:cNvPr id="24" name="Picture 23"/>
          <p:cNvPicPr>
            <a:picLocks noChangeAspect="1"/>
          </p:cNvPicPr>
          <p:nvPr userDrawn="1"/>
        </p:nvPicPr>
        <p:blipFill rotWithShape="1">
          <a:blip r:embed="rId3">
            <a:extLst>
              <a:ext uri="{28A0092B-C50C-407E-A947-70E740481C1C}">
                <a14:useLocalDpi xmlns:a14="http://schemas.microsoft.com/office/drawing/2010/main" val="0"/>
              </a:ext>
            </a:extLst>
          </a:blip>
          <a:srcRect l="46433" t="50908"/>
          <a:stretch/>
        </p:blipFill>
        <p:spPr>
          <a:xfrm rot="7200000" flipH="1">
            <a:off x="9090350" y="4894829"/>
            <a:ext cx="2694727" cy="3731379"/>
          </a:xfrm>
          <a:custGeom>
            <a:avLst/>
            <a:gdLst>
              <a:gd name="connsiteX0" fmla="*/ 2694727 w 2694727"/>
              <a:gd name="connsiteY0" fmla="*/ 3731379 h 3731379"/>
              <a:gd name="connsiteX1" fmla="*/ 2694727 w 2694727"/>
              <a:gd name="connsiteY1" fmla="*/ 0 h 3731379"/>
              <a:gd name="connsiteX2" fmla="*/ 2154313 w 2694727"/>
              <a:gd name="connsiteY2" fmla="*/ 0 h 3731379"/>
              <a:gd name="connsiteX3" fmla="*/ 0 w 2694727"/>
              <a:gd name="connsiteY3" fmla="*/ 3731379 h 3731379"/>
            </a:gdLst>
            <a:ahLst/>
            <a:cxnLst>
              <a:cxn ang="0">
                <a:pos x="connsiteX0" y="connsiteY0"/>
              </a:cxn>
              <a:cxn ang="0">
                <a:pos x="connsiteX1" y="connsiteY1"/>
              </a:cxn>
              <a:cxn ang="0">
                <a:pos x="connsiteX2" y="connsiteY2"/>
              </a:cxn>
              <a:cxn ang="0">
                <a:pos x="connsiteX3" y="connsiteY3"/>
              </a:cxn>
            </a:cxnLst>
            <a:rect l="l" t="t" r="r" b="b"/>
            <a:pathLst>
              <a:path w="2694727" h="3731379">
                <a:moveTo>
                  <a:pt x="2694727" y="3731379"/>
                </a:moveTo>
                <a:lnTo>
                  <a:pt x="2694727" y="0"/>
                </a:lnTo>
                <a:lnTo>
                  <a:pt x="2154313" y="0"/>
                </a:lnTo>
                <a:lnTo>
                  <a:pt x="0" y="3731379"/>
                </a:lnTo>
                <a:close/>
              </a:path>
            </a:pathLst>
          </a:custGeom>
        </p:spPr>
      </p:pic>
      <p:sp>
        <p:nvSpPr>
          <p:cNvPr id="25" name="Rectangle 24"/>
          <p:cNvSpPr/>
          <p:nvPr userDrawn="1"/>
        </p:nvSpPr>
        <p:spPr bwMode="auto">
          <a:xfrm>
            <a:off x="274638" y="2125663"/>
            <a:ext cx="10058400" cy="3657600"/>
          </a:xfrm>
          <a:prstGeom prst="rect">
            <a:avLst/>
          </a:prstGeom>
          <a:solidFill>
            <a:srgbClr val="00188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6" name="Text Placeholder 4"/>
          <p:cNvSpPr>
            <a:spLocks noGrp="1"/>
          </p:cNvSpPr>
          <p:nvPr>
            <p:ph type="body" sz="quarter" idx="12" hasCustomPrompt="1"/>
          </p:nvPr>
        </p:nvSpPr>
        <p:spPr bwMode="white">
          <a:xfrm>
            <a:off x="276540" y="4269562"/>
            <a:ext cx="10056498" cy="1513702"/>
          </a:xfrm>
          <a:noFill/>
        </p:spPr>
        <p:txBody>
          <a:bodyPr lIns="182880" tIns="146304" rIns="182880" bIns="146304">
            <a:noAutofit/>
          </a:bodyPr>
          <a:lstStyle>
            <a:lvl1pPr marL="0" indent="0">
              <a:spcBef>
                <a:spcPts val="0"/>
              </a:spcBef>
              <a:buNone/>
              <a:defRPr sz="3600" spc="0" baseline="0">
                <a:gradFill>
                  <a:gsLst>
                    <a:gs pos="100000">
                      <a:schemeClr val="tx1"/>
                    </a:gs>
                    <a:gs pos="0">
                      <a:schemeClr val="tx1"/>
                    </a:gs>
                  </a:gsLst>
                  <a:lin ang="5400000" scaled="0"/>
                </a:gradFill>
                <a:latin typeface="+mj-lt"/>
              </a:defRPr>
            </a:lvl1pPr>
          </a:lstStyle>
          <a:p>
            <a:pPr lvl="0"/>
            <a:r>
              <a:rPr lang="en-US" dirty="0"/>
              <a:t>Speaker Name</a:t>
            </a:r>
          </a:p>
        </p:txBody>
      </p:sp>
      <p:sp>
        <p:nvSpPr>
          <p:cNvPr id="27" name="Title 1"/>
          <p:cNvSpPr>
            <a:spLocks noGrp="1"/>
          </p:cNvSpPr>
          <p:nvPr>
            <p:ph type="title" hasCustomPrompt="1"/>
          </p:nvPr>
        </p:nvSpPr>
        <p:spPr bwMode="white">
          <a:xfrm>
            <a:off x="274703" y="2140318"/>
            <a:ext cx="10058335" cy="2117357"/>
          </a:xfrm>
          <a:noFill/>
        </p:spPr>
        <p:txBody>
          <a:bodyPr lIns="146304" tIns="91440" rIns="146304" bIns="91440" anchor="t" anchorCtr="0"/>
          <a:lstStyle>
            <a:lvl1pPr>
              <a:defRPr sz="6000" spc="-100" baseline="0">
                <a:gradFill>
                  <a:gsLst>
                    <a:gs pos="100000">
                      <a:schemeClr val="tx1"/>
                    </a:gs>
                    <a:gs pos="0">
                      <a:schemeClr val="tx1"/>
                    </a:gs>
                  </a:gsLst>
                  <a:lin ang="5400000" scaled="0"/>
                </a:gradFill>
              </a:defRPr>
            </a:lvl1pPr>
          </a:lstStyle>
          <a:p>
            <a:r>
              <a:rPr lang="en-US" dirty="0"/>
              <a:t>Presentation title</a:t>
            </a:r>
          </a:p>
        </p:txBody>
      </p:sp>
      <p:pic>
        <p:nvPicPr>
          <p:cNvPr id="28" name="Picture 2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invGray">
          <a:xfrm>
            <a:off x="10333038" y="479425"/>
            <a:ext cx="1643341" cy="352027"/>
          </a:xfrm>
          <a:prstGeom prst="rect">
            <a:avLst/>
          </a:prstGeom>
        </p:spPr>
      </p:pic>
      <p:pic>
        <p:nvPicPr>
          <p:cNvPr id="29" name="Picture 28"/>
          <p:cNvPicPr>
            <a:picLocks noChangeAspect="1"/>
          </p:cNvPicPr>
          <p:nvPr userDrawn="1"/>
        </p:nvPicPr>
        <p:blipFill>
          <a:blip r:embed="rId5"/>
          <a:stretch>
            <a:fillRect/>
          </a:stretch>
        </p:blipFill>
        <p:spPr>
          <a:xfrm>
            <a:off x="274638" y="294094"/>
            <a:ext cx="1834337" cy="1834337"/>
          </a:xfrm>
          <a:prstGeom prst="rect">
            <a:avLst/>
          </a:prstGeom>
        </p:spPr>
      </p:pic>
    </p:spTree>
    <p:extLst>
      <p:ext uri="{BB962C8B-B14F-4D97-AF65-F5344CB8AC3E}">
        <p14:creationId xmlns:p14="http://schemas.microsoft.com/office/powerpoint/2010/main" val="14048005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tx1"/>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a:xfrm rot="12600000" flipH="1" flipV="1">
            <a:off x="4777352" y="2327495"/>
            <a:ext cx="7502204" cy="11335270"/>
          </a:xfrm>
          <a:custGeom>
            <a:avLst/>
            <a:gdLst>
              <a:gd name="connsiteX0" fmla="*/ 6557308 w 7502204"/>
              <a:gd name="connsiteY0" fmla="*/ 11335270 h 11335270"/>
              <a:gd name="connsiteX1" fmla="*/ 7502204 w 7502204"/>
              <a:gd name="connsiteY1" fmla="*/ 10789734 h 11335270"/>
              <a:gd name="connsiteX2" fmla="*/ 7502204 w 7502204"/>
              <a:gd name="connsiteY2" fmla="*/ 11335270 h 11335270"/>
              <a:gd name="connsiteX3" fmla="*/ 0 w 7502204"/>
              <a:gd name="connsiteY3" fmla="*/ 0 h 11335270"/>
              <a:gd name="connsiteX4" fmla="*/ 4991486 w 7502204"/>
              <a:gd name="connsiteY4" fmla="*/ 0 h 11335270"/>
              <a:gd name="connsiteX5" fmla="*/ 6635245 w 7502204"/>
              <a:gd name="connsiteY5" fmla="*/ 2847074 h 11335270"/>
              <a:gd name="connsiteX6" fmla="*/ 0 w 7502204"/>
              <a:gd name="connsiteY6" fmla="*/ 6677935 h 11335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02204" h="11335270">
                <a:moveTo>
                  <a:pt x="6557308" y="11335270"/>
                </a:moveTo>
                <a:lnTo>
                  <a:pt x="7502204" y="10789734"/>
                </a:lnTo>
                <a:lnTo>
                  <a:pt x="7502204" y="11335270"/>
                </a:lnTo>
                <a:close/>
                <a:moveTo>
                  <a:pt x="0" y="0"/>
                </a:moveTo>
                <a:lnTo>
                  <a:pt x="4991486" y="0"/>
                </a:lnTo>
                <a:lnTo>
                  <a:pt x="6635245" y="2847074"/>
                </a:lnTo>
                <a:lnTo>
                  <a:pt x="0" y="6677935"/>
                </a:lnTo>
                <a:close/>
              </a:path>
            </a:pathLst>
          </a:custGeom>
        </p:spPr>
      </p:pic>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rcRect b="24685"/>
          <a:stretch>
            <a:fillRect/>
          </a:stretch>
        </p:blipFill>
        <p:spPr>
          <a:xfrm rot="19800000" flipH="1" flipV="1">
            <a:off x="548613" y="-1373184"/>
            <a:ext cx="5264984" cy="5991282"/>
          </a:xfrm>
          <a:custGeom>
            <a:avLst/>
            <a:gdLst>
              <a:gd name="connsiteX0" fmla="*/ 4576182 w 5264984"/>
              <a:gd name="connsiteY0" fmla="*/ 5991282 h 5991282"/>
              <a:gd name="connsiteX1" fmla="*/ 0 w 5264984"/>
              <a:gd name="connsiteY1" fmla="*/ 3349222 h 5991282"/>
              <a:gd name="connsiteX2" fmla="*/ 0 w 5264984"/>
              <a:gd name="connsiteY2" fmla="*/ 0 h 5991282"/>
              <a:gd name="connsiteX3" fmla="*/ 5264984 w 5264984"/>
              <a:gd name="connsiteY3" fmla="*/ 0 h 5991282"/>
              <a:gd name="connsiteX4" fmla="*/ 5264984 w 5264984"/>
              <a:gd name="connsiteY4" fmla="*/ 4798241 h 59912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64984" h="5991282">
                <a:moveTo>
                  <a:pt x="4576182" y="5991282"/>
                </a:moveTo>
                <a:lnTo>
                  <a:pt x="0" y="3349222"/>
                </a:lnTo>
                <a:lnTo>
                  <a:pt x="0" y="0"/>
                </a:lnTo>
                <a:lnTo>
                  <a:pt x="5264984" y="0"/>
                </a:lnTo>
                <a:lnTo>
                  <a:pt x="5264984" y="4798241"/>
                </a:lnTo>
                <a:close/>
              </a:path>
            </a:pathLst>
          </a:custGeom>
        </p:spPr>
      </p:pic>
      <p:sp>
        <p:nvSpPr>
          <p:cNvPr id="13" name="Rectangle 12"/>
          <p:cNvSpPr/>
          <p:nvPr userDrawn="1"/>
        </p:nvSpPr>
        <p:spPr bwMode="auto">
          <a:xfrm>
            <a:off x="274638" y="1211263"/>
            <a:ext cx="7315200" cy="3657600"/>
          </a:xfrm>
          <a:prstGeom prst="rect">
            <a:avLst/>
          </a:prstGeom>
          <a:solidFill>
            <a:srgbClr val="006EB9"/>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61" fontAlgn="base">
              <a:spcBef>
                <a:spcPct val="0"/>
              </a:spcBef>
              <a:spcAft>
                <a:spcPct val="0"/>
              </a:spcAft>
            </a:pPr>
            <a:endParaRPr lang="en-US" sz="1500" dirty="0">
              <a:gradFill>
                <a:gsLst>
                  <a:gs pos="5833">
                    <a:schemeClr val="tx1">
                      <a:lumMod val="50000"/>
                    </a:schemeClr>
                  </a:gs>
                  <a:gs pos="100000">
                    <a:schemeClr val="tx1">
                      <a:lumMod val="50000"/>
                    </a:schemeClr>
                  </a:gs>
                </a:gsLst>
                <a:lin ang="5400000" scaled="0"/>
              </a:gradFill>
            </a:endParaRPr>
          </a:p>
        </p:txBody>
      </p:sp>
      <p:sp>
        <p:nvSpPr>
          <p:cNvPr id="14" name="Title 1"/>
          <p:cNvSpPr>
            <a:spLocks noGrp="1"/>
          </p:cNvSpPr>
          <p:nvPr>
            <p:ph type="title" hasCustomPrompt="1"/>
          </p:nvPr>
        </p:nvSpPr>
        <p:spPr>
          <a:xfrm>
            <a:off x="274638" y="1211287"/>
            <a:ext cx="7315200" cy="2309599"/>
          </a:xfrm>
          <a:noFill/>
        </p:spPr>
        <p:txBody>
          <a:bodyPr tIns="91440" bIns="91440" anchor="t" anchorCtr="0"/>
          <a:lstStyle>
            <a:lvl1pPr>
              <a:defRPr sz="5399" spc="-75" baseline="0">
                <a:gradFill>
                  <a:gsLst>
                    <a:gs pos="100000">
                      <a:schemeClr val="tx1"/>
                    </a:gs>
                    <a:gs pos="0">
                      <a:schemeClr val="tx1"/>
                    </a:gs>
                  </a:gsLst>
                  <a:lin ang="5400000" scaled="0"/>
                </a:gradFill>
              </a:defRPr>
            </a:lvl1pPr>
          </a:lstStyle>
          <a:p>
            <a:r>
              <a:rPr lang="en-US" dirty="0"/>
              <a:t>Demo title</a:t>
            </a:r>
          </a:p>
        </p:txBody>
      </p:sp>
      <p:sp>
        <p:nvSpPr>
          <p:cNvPr id="15" name="Text Placeholder 4"/>
          <p:cNvSpPr>
            <a:spLocks noGrp="1"/>
          </p:cNvSpPr>
          <p:nvPr>
            <p:ph type="body" sz="quarter" idx="12" hasCustomPrompt="1"/>
          </p:nvPr>
        </p:nvSpPr>
        <p:spPr>
          <a:xfrm>
            <a:off x="274637" y="3520886"/>
            <a:ext cx="7315201" cy="1347977"/>
          </a:xfrm>
          <a:noFill/>
        </p:spPr>
        <p:txBody>
          <a:bodyPr lIns="182880" tIns="146304" rIns="182880" bIns="146304">
            <a:noAutofit/>
          </a:bodyPr>
          <a:lstStyle>
            <a:lvl1pPr marL="0" indent="0">
              <a:spcBef>
                <a:spcPts val="0"/>
              </a:spcBef>
              <a:buNone/>
              <a:defRPr sz="3200" spc="0" baseline="0">
                <a:gradFill>
                  <a:gsLst>
                    <a:gs pos="100000">
                      <a:schemeClr val="tx1"/>
                    </a:gs>
                    <a:gs pos="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19484284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rgbClr val="006EB9"/>
        </a:soli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rcRect t="11922" r="9441" b="11244"/>
          <a:stretch>
            <a:fillRect/>
          </a:stretch>
        </p:blipFill>
        <p:spPr>
          <a:xfrm rot="10800000" flipH="1" flipV="1">
            <a:off x="6980238" y="-1"/>
            <a:ext cx="5456236" cy="6994526"/>
          </a:xfrm>
          <a:custGeom>
            <a:avLst/>
            <a:gdLst>
              <a:gd name="connsiteX0" fmla="*/ 0 w 5456236"/>
              <a:gd name="connsiteY0" fmla="*/ 0 h 6994526"/>
              <a:gd name="connsiteX1" fmla="*/ 5456236 w 5456236"/>
              <a:gd name="connsiteY1" fmla="*/ 0 h 6994526"/>
              <a:gd name="connsiteX2" fmla="*/ 5456236 w 5456236"/>
              <a:gd name="connsiteY2" fmla="*/ 6994526 h 6994526"/>
              <a:gd name="connsiteX3" fmla="*/ 0 w 5456236"/>
              <a:gd name="connsiteY3" fmla="*/ 6994526 h 6994526"/>
            </a:gdLst>
            <a:ahLst/>
            <a:cxnLst>
              <a:cxn ang="0">
                <a:pos x="connsiteX0" y="connsiteY0"/>
              </a:cxn>
              <a:cxn ang="0">
                <a:pos x="connsiteX1" y="connsiteY1"/>
              </a:cxn>
              <a:cxn ang="0">
                <a:pos x="connsiteX2" y="connsiteY2"/>
              </a:cxn>
              <a:cxn ang="0">
                <a:pos x="connsiteX3" y="connsiteY3"/>
              </a:cxn>
            </a:cxnLst>
            <a:rect l="l" t="t" r="r" b="b"/>
            <a:pathLst>
              <a:path w="5456236" h="6994526">
                <a:moveTo>
                  <a:pt x="0" y="0"/>
                </a:moveTo>
                <a:lnTo>
                  <a:pt x="5456236" y="0"/>
                </a:lnTo>
                <a:lnTo>
                  <a:pt x="5456236" y="6994526"/>
                </a:lnTo>
                <a:lnTo>
                  <a:pt x="0" y="6994526"/>
                </a:lnTo>
                <a:close/>
              </a:path>
            </a:pathLst>
          </a:custGeom>
        </p:spPr>
      </p:pic>
      <p:sp>
        <p:nvSpPr>
          <p:cNvPr id="6" name="Rectangle 5"/>
          <p:cNvSpPr/>
          <p:nvPr userDrawn="1"/>
        </p:nvSpPr>
        <p:spPr bwMode="auto">
          <a:xfrm>
            <a:off x="274638" y="1209973"/>
            <a:ext cx="7315200" cy="2751698"/>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7" name="Title 1"/>
          <p:cNvSpPr>
            <a:spLocks noGrp="1"/>
          </p:cNvSpPr>
          <p:nvPr>
            <p:ph type="title" hasCustomPrompt="1"/>
          </p:nvPr>
        </p:nvSpPr>
        <p:spPr>
          <a:xfrm>
            <a:off x="274639" y="1209973"/>
            <a:ext cx="7315199" cy="2751698"/>
          </a:xfrm>
          <a:noFill/>
        </p:spPr>
        <p:txBody>
          <a:bodyPr tIns="91440" bIns="91440" anchor="t" anchorCtr="0"/>
          <a:lstStyle>
            <a:lvl1pPr>
              <a:defRPr sz="7200" spc="-100" baseline="0">
                <a:gradFill>
                  <a:gsLst>
                    <a:gs pos="100000">
                      <a:schemeClr val="bg1">
                        <a:lumMod val="50000"/>
                      </a:schemeClr>
                    </a:gs>
                    <a:gs pos="0">
                      <a:schemeClr val="bg1">
                        <a:lumMod val="50000"/>
                      </a:schemeClr>
                    </a:gs>
                  </a:gsLst>
                  <a:lin ang="5400000" scaled="0"/>
                </a:gradFill>
              </a:defRPr>
            </a:lvl1pPr>
          </a:lstStyle>
          <a:p>
            <a:r>
              <a:rPr lang="en-US" dirty="0"/>
              <a:t>Video title</a:t>
            </a:r>
          </a:p>
        </p:txBody>
      </p:sp>
    </p:spTree>
    <p:extLst>
      <p:ext uri="{BB962C8B-B14F-4D97-AF65-F5344CB8AC3E}">
        <p14:creationId xmlns:p14="http://schemas.microsoft.com/office/powerpoint/2010/main" val="28250041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bg2">
                        <a:lumMod val="50000"/>
                      </a:schemeClr>
                    </a:gs>
                    <a:gs pos="0">
                      <a:schemeClr val="bg2">
                        <a:lumMod val="50000"/>
                      </a:schemeClr>
                    </a:gs>
                  </a:gsLst>
                  <a:lin ang="5400000" scaled="0"/>
                </a:gradFill>
              </a:defRPr>
            </a:lvl1pPr>
          </a:lstStyle>
          <a:p>
            <a:r>
              <a:rPr lang="en-US" dirty="0"/>
              <a:t>Section title</a:t>
            </a:r>
          </a:p>
        </p:txBody>
      </p:sp>
    </p:spTree>
    <p:extLst>
      <p:ext uri="{BB962C8B-B14F-4D97-AF65-F5344CB8AC3E}">
        <p14:creationId xmlns:p14="http://schemas.microsoft.com/office/powerpoint/2010/main" val="416964299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bg2">
                        <a:lumMod val="50000"/>
                      </a:schemeClr>
                    </a:gs>
                    <a:gs pos="0">
                      <a:schemeClr val="bg2">
                        <a:lumMod val="50000"/>
                      </a:schemeClr>
                    </a:gs>
                  </a:gsLst>
                  <a:lin ang="5400000" scaled="0"/>
                </a:gradFill>
              </a:defRPr>
            </a:lvl1pPr>
          </a:lstStyle>
          <a:p>
            <a:r>
              <a:rPr lang="en-US" dirty="0"/>
              <a:t>Section title</a:t>
            </a:r>
          </a:p>
        </p:txBody>
      </p:sp>
    </p:spTree>
    <p:extLst>
      <p:ext uri="{BB962C8B-B14F-4D97-AF65-F5344CB8AC3E}">
        <p14:creationId xmlns:p14="http://schemas.microsoft.com/office/powerpoint/2010/main" val="8199139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bg2">
                        <a:lumMod val="50000"/>
                      </a:schemeClr>
                    </a:gs>
                    <a:gs pos="0">
                      <a:schemeClr val="bg2">
                        <a:lumMod val="50000"/>
                      </a:schemeClr>
                    </a:gs>
                  </a:gsLst>
                  <a:lin ang="5400000" scaled="0"/>
                </a:gradFill>
              </a:defRPr>
            </a:lvl1pPr>
          </a:lstStyle>
          <a:p>
            <a:r>
              <a:rPr lang="en-US" dirty="0"/>
              <a:t>Section title</a:t>
            </a:r>
          </a:p>
        </p:txBody>
      </p:sp>
    </p:spTree>
    <p:extLst>
      <p:ext uri="{BB962C8B-B14F-4D97-AF65-F5344CB8AC3E}">
        <p14:creationId xmlns:p14="http://schemas.microsoft.com/office/powerpoint/2010/main" val="26684929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01499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38" y="1212850"/>
            <a:ext cx="11887200" cy="2092881"/>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sz="2000"/>
            </a:lvl3pPr>
            <a:lvl4pPr marL="457200" indent="0">
              <a:buNone/>
              <a:defRPr sz="1800"/>
            </a:lvl4pPr>
            <a:lvl5pPr marL="685800" indent="0">
              <a:buNone/>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87366393"/>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Title Slide 3">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srcRect t="3852" r="1218"/>
          <a:stretch/>
        </p:blipFill>
        <p:spPr>
          <a:xfrm>
            <a:off x="0" y="0"/>
            <a:ext cx="12436475" cy="6994525"/>
          </a:xfrm>
          <a:prstGeom prst="rect">
            <a:avLst/>
          </a:prstGeom>
        </p:spPr>
      </p:pic>
      <p:sp>
        <p:nvSpPr>
          <p:cNvPr id="16" name="Text Placeholder 4"/>
          <p:cNvSpPr>
            <a:spLocks noGrp="1"/>
          </p:cNvSpPr>
          <p:nvPr>
            <p:ph type="body" sz="quarter" idx="12" hasCustomPrompt="1"/>
          </p:nvPr>
        </p:nvSpPr>
        <p:spPr bwMode="white">
          <a:xfrm>
            <a:off x="274637" y="3954457"/>
            <a:ext cx="8206489" cy="2136160"/>
          </a:xfrm>
          <a:noFill/>
        </p:spPr>
        <p:txBody>
          <a:bodyPr lIns="182880" tIns="146304" rIns="182880" bIns="146304">
            <a:noAutofit/>
          </a:bodyPr>
          <a:lstStyle>
            <a:lvl1pPr marL="0" indent="0">
              <a:spcBef>
                <a:spcPts val="0"/>
              </a:spcBef>
              <a:buNone/>
              <a:defRPr sz="3200" spc="0" baseline="0">
                <a:solidFill>
                  <a:srgbClr val="797979"/>
                </a:solidFill>
                <a:latin typeface="+mj-lt"/>
              </a:defRPr>
            </a:lvl1pPr>
          </a:lstStyle>
          <a:p>
            <a:pPr lvl="0"/>
            <a:r>
              <a:rPr lang="en-US" dirty="0"/>
              <a:t>Speaker Name</a:t>
            </a:r>
          </a:p>
        </p:txBody>
      </p:sp>
      <p:sp>
        <p:nvSpPr>
          <p:cNvPr id="18" name="Title 1"/>
          <p:cNvSpPr>
            <a:spLocks noGrp="1"/>
          </p:cNvSpPr>
          <p:nvPr>
            <p:ph type="title" hasCustomPrompt="1"/>
          </p:nvPr>
        </p:nvSpPr>
        <p:spPr bwMode="white">
          <a:xfrm>
            <a:off x="274637" y="2259769"/>
            <a:ext cx="8184963" cy="1694707"/>
          </a:xfrm>
          <a:noFill/>
        </p:spPr>
        <p:txBody>
          <a:bodyPr lIns="146304" tIns="91440" rIns="146304" bIns="91440" anchor="t" anchorCtr="0"/>
          <a:lstStyle>
            <a:lvl1pPr>
              <a:defRPr sz="5400" spc="-75" baseline="0">
                <a:solidFill>
                  <a:schemeClr val="tx2">
                    <a:lumMod val="75000"/>
                  </a:schemeClr>
                </a:solidFill>
              </a:defRPr>
            </a:lvl1pPr>
          </a:lstStyle>
          <a:p>
            <a:r>
              <a:rPr lang="en-US" dirty="0"/>
              <a:t>Title slide option A: </a:t>
            </a:r>
            <a:br>
              <a:rPr lang="en-US" dirty="0"/>
            </a:br>
            <a:r>
              <a:rPr lang="en-US" dirty="0"/>
              <a:t>Presentation title goes here</a:t>
            </a:r>
          </a:p>
        </p:txBody>
      </p:sp>
      <p:pic>
        <p:nvPicPr>
          <p:cNvPr id="15" name="Picture 14"/>
          <p:cNvPicPr>
            <a:picLocks noChangeAspect="1"/>
          </p:cNvPicPr>
          <p:nvPr userDrawn="1"/>
        </p:nvPicPr>
        <p:blipFill>
          <a:blip r:embed="rId3"/>
          <a:stretch>
            <a:fillRect/>
          </a:stretch>
        </p:blipFill>
        <p:spPr>
          <a:xfrm>
            <a:off x="236121" y="230322"/>
            <a:ext cx="1996730" cy="1993293"/>
          </a:xfrm>
          <a:prstGeom prst="rect">
            <a:avLst/>
          </a:prstGeom>
        </p:spPr>
      </p:pic>
      <p:pic>
        <p:nvPicPr>
          <p:cNvPr id="22" name="Picture 21"/>
          <p:cNvPicPr>
            <a:picLocks noChangeAspect="1"/>
          </p:cNvPicPr>
          <p:nvPr userDrawn="1"/>
        </p:nvPicPr>
        <p:blipFill>
          <a:blip r:embed="rId4"/>
          <a:stretch>
            <a:fillRect/>
          </a:stretch>
        </p:blipFill>
        <p:spPr>
          <a:xfrm>
            <a:off x="10533201" y="6376028"/>
            <a:ext cx="1319210" cy="281431"/>
          </a:xfrm>
          <a:prstGeom prst="rect">
            <a:avLst/>
          </a:prstGeom>
        </p:spPr>
      </p:pic>
    </p:spTree>
    <p:extLst>
      <p:ext uri="{BB962C8B-B14F-4D97-AF65-F5344CB8AC3E}">
        <p14:creationId xmlns:p14="http://schemas.microsoft.com/office/powerpoint/2010/main" val="29934169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01499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38" y="1212850"/>
            <a:ext cx="11887200" cy="2092881"/>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sz="2000"/>
            </a:lvl3pPr>
            <a:lvl4pPr marL="457200" indent="0">
              <a:buNone/>
              <a:defRPr sz="1800"/>
            </a:lvl4pPr>
            <a:lvl5pPr marL="685800" indent="0">
              <a:buNone/>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98512795"/>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014996"/>
        </a:solid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7" name="Content Placeholder 6"/>
          <p:cNvSpPr>
            <a:spLocks noGrp="1"/>
          </p:cNvSpPr>
          <p:nvPr>
            <p:ph sz="quarter" idx="10"/>
          </p:nvPr>
        </p:nvSpPr>
        <p:spPr>
          <a:xfrm>
            <a:off x="274638" y="1214438"/>
            <a:ext cx="11887200" cy="548322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2329015"/>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014996"/>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a:gradFill>
                  <a:gsLst>
                    <a:gs pos="1250">
                      <a:schemeClr val="tx2"/>
                    </a:gs>
                    <a:gs pos="99000">
                      <a:schemeClr val="tx2"/>
                    </a:gs>
                  </a:gsLst>
                  <a:lin ang="5400000" scaled="0"/>
                </a:gra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32121932"/>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01499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sz="1800"/>
            </a:lvl4pPr>
            <a:lvl5pPr marL="685800" indent="0">
              <a:buNone/>
              <a:tabLst/>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sz="1800"/>
            </a:lvl4pPr>
            <a:lvl5pPr marL="685800" indent="0">
              <a:buNone/>
              <a:tabLst/>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50466458"/>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01499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sz="1800"/>
            </a:lvl4pPr>
            <a:lvl5pPr marL="685800" indent="0">
              <a:buNone/>
              <a:tabLst/>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sz="1800"/>
            </a:lvl4pPr>
            <a:lvl5pPr marL="685800" indent="0">
              <a:buNone/>
              <a:tabLst/>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68330908"/>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01499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287338" indent="-287338">
              <a:spcBef>
                <a:spcPts val="1224"/>
              </a:spcBef>
              <a:buClr>
                <a:schemeClr val="tx1"/>
              </a:buClr>
              <a:buFont typeface="Arial" pitchFamily="34" charset="0"/>
              <a:buChar char="•"/>
              <a:defRPr sz="3600"/>
            </a:lvl1pPr>
            <a:lvl2pPr marL="531166" indent="-233195">
              <a:defRPr sz="2000"/>
            </a:lvl2pPr>
            <a:lvl3pPr marL="699585" indent="-168419">
              <a:tabLst/>
              <a:defRPr sz="2000"/>
            </a:lvl3pPr>
            <a:lvl4pPr marL="880958" indent="-181374">
              <a:defRPr sz="1800"/>
            </a:lvl4pPr>
            <a:lvl5pPr marL="1049377" indent="-168419">
              <a:tabLst/>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287338" indent="-287338">
              <a:spcBef>
                <a:spcPts val="1224"/>
              </a:spcBef>
              <a:buClr>
                <a:schemeClr val="tx1"/>
              </a:buClr>
              <a:buFont typeface="Arial" pitchFamily="34" charset="0"/>
              <a:buChar char="•"/>
              <a:defRPr sz="3600"/>
            </a:lvl1pPr>
            <a:lvl2pPr marL="531166" indent="-233195">
              <a:defRPr sz="2000"/>
            </a:lvl2pPr>
            <a:lvl3pPr marL="699585" indent="-168419">
              <a:tabLst/>
              <a:defRPr sz="2000"/>
            </a:lvl3pPr>
            <a:lvl4pPr marL="880958" indent="-181374">
              <a:defRPr sz="1800"/>
            </a:lvl4pPr>
            <a:lvl5pPr marL="1049377" indent="-168419">
              <a:tabLst/>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34195933"/>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01499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671501"/>
          </a:xfrm>
        </p:spPr>
        <p:txBody>
          <a:bodyPr wrap="square">
            <a:spAutoFit/>
          </a:bodyPr>
          <a:lstStyle>
            <a:lvl1pPr marL="287338" indent="-287338">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66" indent="-233195">
              <a:defRPr sz="2400"/>
            </a:lvl2pPr>
            <a:lvl3pPr marL="699585" indent="-168419">
              <a:tabLst/>
              <a:defRPr sz="24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671501"/>
          </a:xfrm>
        </p:spPr>
        <p:txBody>
          <a:bodyPr wrap="square">
            <a:spAutoFit/>
          </a:bodyPr>
          <a:lstStyle>
            <a:lvl1pPr marL="287338" indent="-287338">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66" indent="-233195">
              <a:defRPr sz="2400"/>
            </a:lvl2pPr>
            <a:lvl3pPr marL="699585" indent="-168419">
              <a:tabLst/>
              <a:defRPr sz="24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09004109"/>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01499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29119525"/>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nk">
    <p:bg>
      <p:bgPr>
        <a:solidFill>
          <a:srgbClr val="014996"/>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2271579"/>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352977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Title Slide 3">
    <p:bg>
      <p:bgPr>
        <a:solidFill>
          <a:srgbClr val="006EB9"/>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srcRect t="3561"/>
          <a:stretch/>
        </p:blipFill>
        <p:spPr>
          <a:xfrm>
            <a:off x="-21526" y="-1"/>
            <a:ext cx="12551912" cy="6994525"/>
          </a:xfrm>
          <a:prstGeom prst="rect">
            <a:avLst/>
          </a:prstGeom>
        </p:spPr>
      </p:pic>
      <p:pic>
        <p:nvPicPr>
          <p:cNvPr id="10" name="Picture 9"/>
          <p:cNvPicPr>
            <a:picLocks noChangeAspect="1"/>
          </p:cNvPicPr>
          <p:nvPr userDrawn="1"/>
        </p:nvPicPr>
        <p:blipFill>
          <a:blip r:embed="rId3"/>
          <a:stretch>
            <a:fillRect/>
          </a:stretch>
        </p:blipFill>
        <p:spPr>
          <a:xfrm>
            <a:off x="236121" y="230322"/>
            <a:ext cx="1996730" cy="1993293"/>
          </a:xfrm>
          <a:prstGeom prst="rect">
            <a:avLst/>
          </a:prstGeom>
        </p:spPr>
      </p:pic>
      <p:sp>
        <p:nvSpPr>
          <p:cNvPr id="5" name="Text Placeholder 4"/>
          <p:cNvSpPr>
            <a:spLocks noGrp="1"/>
          </p:cNvSpPr>
          <p:nvPr>
            <p:ph type="body" sz="quarter" idx="12" hasCustomPrompt="1"/>
          </p:nvPr>
        </p:nvSpPr>
        <p:spPr bwMode="white">
          <a:xfrm>
            <a:off x="276540" y="4238625"/>
            <a:ext cx="9905118" cy="1938079"/>
          </a:xfrm>
          <a:noFill/>
        </p:spPr>
        <p:txBody>
          <a:bodyPr lIns="182880" tIns="146304" rIns="182880" bIns="146304">
            <a:noAutofit/>
          </a:bodyPr>
          <a:lstStyle>
            <a:lvl1pPr marL="0" indent="0">
              <a:spcBef>
                <a:spcPts val="0"/>
              </a:spcBef>
              <a:buNone/>
              <a:defRPr sz="3600" spc="0" baseline="0">
                <a:solidFill>
                  <a:srgbClr val="797979"/>
                </a:solidFill>
                <a:latin typeface="+mj-lt"/>
              </a:defRPr>
            </a:lvl1pPr>
          </a:lstStyle>
          <a:p>
            <a:pPr lvl="0"/>
            <a:r>
              <a:rPr lang="en-US" dirty="0"/>
              <a:t>Speaker Name</a:t>
            </a:r>
          </a:p>
        </p:txBody>
      </p:sp>
      <p:sp>
        <p:nvSpPr>
          <p:cNvPr id="9" name="Title 1"/>
          <p:cNvSpPr>
            <a:spLocks noGrp="1"/>
          </p:cNvSpPr>
          <p:nvPr>
            <p:ph type="title" hasCustomPrompt="1"/>
          </p:nvPr>
        </p:nvSpPr>
        <p:spPr bwMode="white">
          <a:xfrm>
            <a:off x="274703" y="2259770"/>
            <a:ext cx="9885429" cy="1978855"/>
          </a:xfrm>
          <a:noFill/>
        </p:spPr>
        <p:txBody>
          <a:bodyPr lIns="146304" tIns="91440" rIns="146304" bIns="91440" anchor="t" anchorCtr="0"/>
          <a:lstStyle>
            <a:lvl1pPr>
              <a:defRPr sz="6000" spc="-100" baseline="0">
                <a:solidFill>
                  <a:srgbClr val="797979"/>
                </a:solidFill>
              </a:defRPr>
            </a:lvl1pPr>
          </a:lstStyle>
          <a:p>
            <a:r>
              <a:rPr lang="en-US" dirty="0"/>
              <a:t>Title slide option B: </a:t>
            </a:r>
            <a:br>
              <a:rPr lang="en-US" dirty="0"/>
            </a:br>
            <a:r>
              <a:rPr lang="en-US" dirty="0"/>
              <a:t>Presentation title goes here</a:t>
            </a:r>
          </a:p>
        </p:txBody>
      </p:sp>
      <p:pic>
        <p:nvPicPr>
          <p:cNvPr id="12" name="Picture 11"/>
          <p:cNvPicPr>
            <a:picLocks noChangeAspect="1"/>
          </p:cNvPicPr>
          <p:nvPr userDrawn="1"/>
        </p:nvPicPr>
        <p:blipFill>
          <a:blip r:embed="rId4"/>
          <a:stretch>
            <a:fillRect/>
          </a:stretch>
        </p:blipFill>
        <p:spPr>
          <a:xfrm>
            <a:off x="10748458" y="6289942"/>
            <a:ext cx="1319210" cy="281431"/>
          </a:xfrm>
          <a:prstGeom prst="rect">
            <a:avLst/>
          </a:prstGeom>
        </p:spPr>
      </p:pic>
    </p:spTree>
    <p:extLst>
      <p:ext uri="{BB962C8B-B14F-4D97-AF65-F5344CB8AC3E}">
        <p14:creationId xmlns:p14="http://schemas.microsoft.com/office/powerpoint/2010/main" val="8692425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821320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16194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16152"/>
            <a:ext cx="11887199" cy="2131353"/>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31127753"/>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4176962149"/>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accent1"/>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36880" r="6878"/>
          <a:stretch/>
        </p:blipFill>
        <p:spPr>
          <a:xfrm rot="16200000" flipH="1" flipV="1">
            <a:off x="2720976" y="-2720976"/>
            <a:ext cx="6994524" cy="12436475"/>
          </a:xfrm>
          <a:prstGeom prst="rect">
            <a:avLst/>
          </a:prstGeom>
        </p:spPr>
      </p:pic>
      <p:sp>
        <p:nvSpPr>
          <p:cNvPr id="6" name="Rectangle 5"/>
          <p:cNvSpPr/>
          <p:nvPr userDrawn="1"/>
        </p:nvSpPr>
        <p:spPr bwMode="auto">
          <a:xfrm>
            <a:off x="274638" y="2128431"/>
            <a:ext cx="9144000" cy="4569232"/>
          </a:xfrm>
          <a:prstGeom prst="rect">
            <a:avLst/>
          </a:prstGeom>
          <a:solidFill>
            <a:srgbClr val="00188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4"/>
          <p:cNvSpPr>
            <a:spLocks noGrp="1"/>
          </p:cNvSpPr>
          <p:nvPr>
            <p:ph type="body" sz="quarter" idx="12" hasCustomPrompt="1"/>
          </p:nvPr>
        </p:nvSpPr>
        <p:spPr bwMode="white">
          <a:xfrm>
            <a:off x="276540" y="4546765"/>
            <a:ext cx="9142098" cy="2150898"/>
          </a:xfrm>
          <a:noFill/>
        </p:spPr>
        <p:txBody>
          <a:bodyPr lIns="182880" tIns="146304" rIns="182880" bIns="146304">
            <a:noAutofit/>
          </a:bodyPr>
          <a:lstStyle>
            <a:lvl1pPr marL="0" indent="0">
              <a:spcBef>
                <a:spcPts val="0"/>
              </a:spcBef>
              <a:buNone/>
              <a:defRPr sz="3600" spc="0" baseline="0">
                <a:gradFill>
                  <a:gsLst>
                    <a:gs pos="100000">
                      <a:schemeClr val="tx1"/>
                    </a:gs>
                    <a:gs pos="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bwMode="white">
          <a:xfrm>
            <a:off x="274703" y="2140318"/>
            <a:ext cx="9143935" cy="2390775"/>
          </a:xfrm>
          <a:noFill/>
        </p:spPr>
        <p:txBody>
          <a:bodyPr lIns="146304" tIns="91440" rIns="146304" bIns="91440" anchor="t" anchorCtr="0"/>
          <a:lstStyle>
            <a:lvl1pPr>
              <a:defRPr sz="6000" spc="-100" baseline="0">
                <a:gradFill>
                  <a:gsLst>
                    <a:gs pos="100000">
                      <a:schemeClr val="tx1"/>
                    </a:gs>
                    <a:gs pos="0">
                      <a:schemeClr val="tx1"/>
                    </a:gs>
                  </a:gsLst>
                  <a:lin ang="5400000" scaled="0"/>
                </a:gradFill>
              </a:defRPr>
            </a:lvl1pPr>
          </a:lstStyle>
          <a:p>
            <a:r>
              <a:rPr lang="en-US" dirty="0"/>
              <a:t>Presentation title</a:t>
            </a:r>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white">
          <a:xfrm>
            <a:off x="10333038" y="479425"/>
            <a:ext cx="1643341" cy="352027"/>
          </a:xfrm>
          <a:prstGeom prst="rect">
            <a:avLst/>
          </a:prstGeom>
        </p:spPr>
      </p:pic>
      <p:pic>
        <p:nvPicPr>
          <p:cNvPr id="11" name="Picture 10"/>
          <p:cNvPicPr>
            <a:picLocks noChangeAspect="1"/>
          </p:cNvPicPr>
          <p:nvPr userDrawn="1"/>
        </p:nvPicPr>
        <p:blipFill>
          <a:blip r:embed="rId4"/>
          <a:stretch>
            <a:fillRect/>
          </a:stretch>
        </p:blipFill>
        <p:spPr>
          <a:xfrm>
            <a:off x="274638" y="294094"/>
            <a:ext cx="1834337" cy="1834337"/>
          </a:xfrm>
          <a:prstGeom prst="rect">
            <a:avLst/>
          </a:prstGeom>
        </p:spPr>
      </p:pic>
    </p:spTree>
    <p:extLst>
      <p:ext uri="{BB962C8B-B14F-4D97-AF65-F5344CB8AC3E}">
        <p14:creationId xmlns:p14="http://schemas.microsoft.com/office/powerpoint/2010/main" val="41413094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tx1"/>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srcRect b="23163"/>
          <a:stretch/>
        </p:blipFill>
        <p:spPr>
          <a:xfrm>
            <a:off x="0" y="486412"/>
            <a:ext cx="12436475" cy="6508113"/>
          </a:xfrm>
          <a:prstGeom prst="rect">
            <a:avLst/>
          </a:prstGeom>
        </p:spPr>
      </p:pic>
      <p:pic>
        <p:nvPicPr>
          <p:cNvPr id="12" name="Picture 11"/>
          <p:cNvPicPr>
            <a:picLocks noChangeAspect="1"/>
          </p:cNvPicPr>
          <p:nvPr userDrawn="1"/>
        </p:nvPicPr>
        <p:blipFill>
          <a:blip r:embed="rId3"/>
          <a:stretch>
            <a:fillRect/>
          </a:stretch>
        </p:blipFill>
        <p:spPr>
          <a:xfrm>
            <a:off x="254013" y="1206105"/>
            <a:ext cx="7366085" cy="3669957"/>
          </a:xfrm>
          <a:prstGeom prst="rect">
            <a:avLst/>
          </a:prstGeom>
          <a:solidFill>
            <a:srgbClr val="90FF00"/>
          </a:solidFill>
        </p:spPr>
      </p:pic>
      <p:sp>
        <p:nvSpPr>
          <p:cNvPr id="8" name="Title 1"/>
          <p:cNvSpPr>
            <a:spLocks noGrp="1"/>
          </p:cNvSpPr>
          <p:nvPr>
            <p:ph type="title" hasCustomPrompt="1"/>
          </p:nvPr>
        </p:nvSpPr>
        <p:spPr>
          <a:xfrm>
            <a:off x="274638" y="1211287"/>
            <a:ext cx="7315200" cy="2309599"/>
          </a:xfrm>
          <a:noFill/>
        </p:spPr>
        <p:txBody>
          <a:bodyPr tIns="91440" bIns="91440" anchor="t" anchorCtr="0"/>
          <a:lstStyle>
            <a:lvl1pPr>
              <a:defRPr sz="7200" spc="-75" baseline="0">
                <a:gradFill>
                  <a:gsLst>
                    <a:gs pos="100000">
                      <a:schemeClr val="tx1"/>
                    </a:gs>
                    <a:gs pos="0">
                      <a:schemeClr val="tx1"/>
                    </a:gs>
                  </a:gsLst>
                  <a:lin ang="5400000" scaled="0"/>
                </a:gradFill>
              </a:defRPr>
            </a:lvl1pPr>
          </a:lstStyle>
          <a:p>
            <a:r>
              <a:rPr lang="en-US" dirty="0"/>
              <a:t>Demo title</a:t>
            </a:r>
          </a:p>
        </p:txBody>
      </p:sp>
    </p:spTree>
    <p:extLst>
      <p:ext uri="{BB962C8B-B14F-4D97-AF65-F5344CB8AC3E}">
        <p14:creationId xmlns:p14="http://schemas.microsoft.com/office/powerpoint/2010/main" val="17061196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rgbClr val="006EB9"/>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srcRect l="6613" b="43969"/>
          <a:stretch/>
        </p:blipFill>
        <p:spPr>
          <a:xfrm>
            <a:off x="-1" y="0"/>
            <a:ext cx="12436475" cy="6994526"/>
          </a:xfrm>
          <a:prstGeom prst="rect">
            <a:avLst/>
          </a:prstGeom>
        </p:spPr>
      </p:pic>
      <p:sp>
        <p:nvSpPr>
          <p:cNvPr id="5" name="Rectangle 4"/>
          <p:cNvSpPr/>
          <p:nvPr userDrawn="1"/>
        </p:nvSpPr>
        <p:spPr bwMode="auto">
          <a:xfrm>
            <a:off x="274638" y="1209973"/>
            <a:ext cx="7315200" cy="2751698"/>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a:xfrm>
            <a:off x="274639" y="1209973"/>
            <a:ext cx="7315199" cy="2751698"/>
          </a:xfrm>
          <a:noFill/>
        </p:spPr>
        <p:txBody>
          <a:bodyPr tIns="91440" bIns="91440" anchor="t" anchorCtr="0"/>
          <a:lstStyle>
            <a:lvl1pPr>
              <a:defRPr sz="7200" spc="-100" baseline="0">
                <a:gradFill>
                  <a:gsLst>
                    <a:gs pos="100000">
                      <a:schemeClr val="bg1">
                        <a:lumMod val="50000"/>
                      </a:schemeClr>
                    </a:gs>
                    <a:gs pos="0">
                      <a:schemeClr val="bg1">
                        <a:lumMod val="50000"/>
                      </a:schemeClr>
                    </a:gs>
                  </a:gsLst>
                  <a:lin ang="5400000" scaled="0"/>
                </a:gradFill>
              </a:defRPr>
            </a:lvl1pPr>
          </a:lstStyle>
          <a:p>
            <a:r>
              <a:rPr lang="en-US" dirty="0"/>
              <a:t>Video title</a:t>
            </a:r>
          </a:p>
        </p:txBody>
      </p:sp>
    </p:spTree>
    <p:extLst>
      <p:ext uri="{BB962C8B-B14F-4D97-AF65-F5344CB8AC3E}">
        <p14:creationId xmlns:p14="http://schemas.microsoft.com/office/powerpoint/2010/main" val="28279268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bg1">
                        <a:lumMod val="50000"/>
                      </a:schemeClr>
                    </a:gs>
                    <a:gs pos="0">
                      <a:schemeClr val="bg1">
                        <a:lumMod val="50000"/>
                      </a:schemeClr>
                    </a:gs>
                  </a:gsLst>
                  <a:lin ang="5400000" scaled="0"/>
                </a:gradFill>
              </a:defRPr>
            </a:lvl1pPr>
          </a:lstStyle>
          <a:p>
            <a:r>
              <a:rPr lang="en-US" dirty="0"/>
              <a:t>Section title</a:t>
            </a:r>
          </a:p>
        </p:txBody>
      </p:sp>
    </p:spTree>
    <p:extLst>
      <p:ext uri="{BB962C8B-B14F-4D97-AF65-F5344CB8AC3E}">
        <p14:creationId xmlns:p14="http://schemas.microsoft.com/office/powerpoint/2010/main" val="4075357253"/>
      </p:ext>
    </p:extLst>
  </p:cSld>
  <p:clrMapOvr>
    <a:overrideClrMapping bg1="dk1" tx1="lt1" bg2="dk2" tx2="lt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slideLayout" Target="../slideLayouts/slideLayout40.xml"/><Relationship Id="rId18" Type="http://schemas.openxmlformats.org/officeDocument/2006/relationships/slideLayout" Target="../slideLayouts/slideLayout45.xml"/><Relationship Id="rId26" Type="http://schemas.openxmlformats.org/officeDocument/2006/relationships/slideLayout" Target="../slideLayouts/slideLayout53.xml"/><Relationship Id="rId3" Type="http://schemas.openxmlformats.org/officeDocument/2006/relationships/slideLayout" Target="../slideLayouts/slideLayout30.xml"/><Relationship Id="rId21" Type="http://schemas.openxmlformats.org/officeDocument/2006/relationships/slideLayout" Target="../slideLayouts/slideLayout48.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17" Type="http://schemas.openxmlformats.org/officeDocument/2006/relationships/slideLayout" Target="../slideLayouts/slideLayout44.xml"/><Relationship Id="rId25" Type="http://schemas.openxmlformats.org/officeDocument/2006/relationships/slideLayout" Target="../slideLayouts/slideLayout52.xml"/><Relationship Id="rId2" Type="http://schemas.openxmlformats.org/officeDocument/2006/relationships/slideLayout" Target="../slideLayouts/slideLayout29.xml"/><Relationship Id="rId16" Type="http://schemas.openxmlformats.org/officeDocument/2006/relationships/slideLayout" Target="../slideLayouts/slideLayout43.xml"/><Relationship Id="rId20" Type="http://schemas.openxmlformats.org/officeDocument/2006/relationships/slideLayout" Target="../slideLayouts/slideLayout47.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24" Type="http://schemas.openxmlformats.org/officeDocument/2006/relationships/slideLayout" Target="../slideLayouts/slideLayout51.xml"/><Relationship Id="rId5" Type="http://schemas.openxmlformats.org/officeDocument/2006/relationships/slideLayout" Target="../slideLayouts/slideLayout32.xml"/><Relationship Id="rId15" Type="http://schemas.openxmlformats.org/officeDocument/2006/relationships/slideLayout" Target="../slideLayouts/slideLayout42.xml"/><Relationship Id="rId23" Type="http://schemas.openxmlformats.org/officeDocument/2006/relationships/slideLayout" Target="../slideLayouts/slideLayout50.xml"/><Relationship Id="rId10" Type="http://schemas.openxmlformats.org/officeDocument/2006/relationships/slideLayout" Target="../slideLayouts/slideLayout37.xml"/><Relationship Id="rId19" Type="http://schemas.openxmlformats.org/officeDocument/2006/relationships/slideLayout" Target="../slideLayouts/slideLayout46.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slideLayout" Target="../slideLayouts/slideLayout41.xml"/><Relationship Id="rId22" Type="http://schemas.openxmlformats.org/officeDocument/2006/relationships/slideLayout" Target="../slideLayouts/slideLayout49.xml"/><Relationship Id="rId27"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296897"/>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183" r:id="rId1"/>
    <p:sldLayoutId id="2147484279" r:id="rId2"/>
    <p:sldLayoutId id="2147484184" r:id="rId3"/>
    <p:sldLayoutId id="2147484280" r:id="rId4"/>
    <p:sldLayoutId id="2147484274" r:id="rId5"/>
    <p:sldLayoutId id="2147484272" r:id="rId6"/>
    <p:sldLayoutId id="2147484185" r:id="rId7"/>
    <p:sldLayoutId id="2147484186" r:id="rId8"/>
    <p:sldLayoutId id="2147484130" r:id="rId9"/>
    <p:sldLayoutId id="2147484101" r:id="rId10"/>
    <p:sldLayoutId id="2147484102" r:id="rId11"/>
    <p:sldLayoutId id="2147484087" r:id="rId12"/>
    <p:sldLayoutId id="2147484098" r:id="rId13"/>
    <p:sldLayoutId id="2147484086" r:id="rId14"/>
    <p:sldLayoutId id="2147484107" r:id="rId15"/>
    <p:sldLayoutId id="2147484099" r:id="rId16"/>
    <p:sldLayoutId id="2147484100" r:id="rId17"/>
    <p:sldLayoutId id="2147484089" r:id="rId18"/>
    <p:sldLayoutId id="2147484106" r:id="rId19"/>
    <p:sldLayoutId id="2147484092" r:id="rId20"/>
    <p:sldLayoutId id="2147484093" r:id="rId21"/>
    <p:sldLayoutId id="2147484127" r:id="rId22"/>
    <p:sldLayoutId id="2147484128" r:id="rId23"/>
    <p:sldLayoutId id="2147484129" r:id="rId24"/>
    <p:sldLayoutId id="2147484094" r:id="rId25"/>
    <p:sldLayoutId id="2147484096" r:id="rId26"/>
    <p:sldLayoutId id="2147484282" r:id="rId27"/>
  </p:sldLayoutIdLst>
  <p:transition>
    <p:fade/>
  </p:transition>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userDrawn="1">
          <p15:clr>
            <a:srgbClr val="5ACBF0"/>
          </p15:clr>
        </p15:guide>
        <p15:guide id="2" pos="173" userDrawn="1">
          <p15:clr>
            <a:srgbClr val="5ACBF0"/>
          </p15:clr>
        </p15:guide>
        <p15:guide id="3" orient="horz" pos="763" userDrawn="1">
          <p15:clr>
            <a:srgbClr val="A4A3A4"/>
          </p15:clr>
        </p15:guide>
        <p15:guide id="4" orient="horz" pos="1339" userDrawn="1">
          <p15:clr>
            <a:srgbClr val="A4A3A4"/>
          </p15:clr>
        </p15:guide>
        <p15:guide id="5" orient="horz" pos="1915" userDrawn="1">
          <p15:clr>
            <a:srgbClr val="A4A3A4"/>
          </p15:clr>
        </p15:guide>
        <p15:guide id="6" orient="horz" pos="2491" userDrawn="1">
          <p15:clr>
            <a:srgbClr val="A4A3A4"/>
          </p15:clr>
        </p15:guide>
        <p15:guide id="7" orient="horz" pos="3067" userDrawn="1">
          <p15:clr>
            <a:srgbClr val="A4A3A4"/>
          </p15:clr>
        </p15:guide>
        <p15:guide id="8" orient="horz" pos="3643" userDrawn="1">
          <p15:clr>
            <a:srgbClr val="A4A3A4"/>
          </p15:clr>
        </p15:guide>
        <p15:guide id="9" orient="horz" pos="4219" userDrawn="1">
          <p15:clr>
            <a:srgbClr val="5ACBF0"/>
          </p15:clr>
        </p15:guide>
        <p15:guide id="10" pos="749" userDrawn="1">
          <p15:clr>
            <a:srgbClr val="A4A3A4"/>
          </p15:clr>
        </p15:guide>
        <p15:guide id="11" pos="1325" userDrawn="1">
          <p15:clr>
            <a:srgbClr val="A4A3A4"/>
          </p15:clr>
        </p15:guide>
        <p15:guide id="12" pos="1901" userDrawn="1">
          <p15:clr>
            <a:srgbClr val="A4A3A4"/>
          </p15:clr>
        </p15:guide>
        <p15:guide id="13" pos="2477" userDrawn="1">
          <p15:clr>
            <a:srgbClr val="A4A3A4"/>
          </p15:clr>
        </p15:guide>
        <p15:guide id="14" pos="3053" userDrawn="1">
          <p15:clr>
            <a:srgbClr val="A4A3A4"/>
          </p15:clr>
        </p15:guide>
        <p15:guide id="15" pos="3629" userDrawn="1">
          <p15:clr>
            <a:srgbClr val="A4A3A4"/>
          </p15:clr>
        </p15:guide>
        <p15:guide id="16" pos="4205" userDrawn="1">
          <p15:clr>
            <a:srgbClr val="A4A3A4"/>
          </p15:clr>
        </p15:guide>
        <p15:guide id="17" pos="4781" userDrawn="1">
          <p15:clr>
            <a:srgbClr val="A4A3A4"/>
          </p15:clr>
        </p15:guide>
        <p15:guide id="18" pos="5357" userDrawn="1">
          <p15:clr>
            <a:srgbClr val="A4A3A4"/>
          </p15:clr>
        </p15:guide>
        <p15:guide id="19" pos="5933" userDrawn="1">
          <p15:clr>
            <a:srgbClr val="A4A3A4"/>
          </p15:clr>
        </p15:guide>
        <p15:guide id="20" pos="6509" userDrawn="1">
          <p15:clr>
            <a:srgbClr val="A4A3A4"/>
          </p15:clr>
        </p15:guide>
        <p15:guide id="21" pos="7085" userDrawn="1">
          <p15:clr>
            <a:srgbClr val="A4A3A4"/>
          </p15:clr>
        </p15:guide>
        <p15:guide id="22" pos="7661"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296897"/>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62260113"/>
      </p:ext>
    </p:extLst>
  </p:cSld>
  <p:clrMap bg1="dk1" tx1="lt1" bg2="dk2" tx2="lt2" accent1="accent1" accent2="accent2" accent3="accent3" accent4="accent4" accent5="accent5" accent6="accent6" hlink="hlink" folHlink="folHlink"/>
  <p:sldLayoutIdLst>
    <p:sldLayoutId id="2147484244" r:id="rId1"/>
    <p:sldLayoutId id="2147484275" r:id="rId2"/>
    <p:sldLayoutId id="2147484247" r:id="rId3"/>
    <p:sldLayoutId id="2147484281" r:id="rId4"/>
    <p:sldLayoutId id="2147484277" r:id="rId5"/>
    <p:sldLayoutId id="2147484278" r:id="rId6"/>
    <p:sldLayoutId id="2147484249" r:id="rId7"/>
    <p:sldLayoutId id="2147484251" r:id="rId8"/>
    <p:sldLayoutId id="2147484253" r:id="rId9"/>
    <p:sldLayoutId id="2147484254" r:id="rId10"/>
    <p:sldLayoutId id="2147484255" r:id="rId11"/>
    <p:sldLayoutId id="2147484256" r:id="rId12"/>
    <p:sldLayoutId id="2147484257" r:id="rId13"/>
    <p:sldLayoutId id="2147484258" r:id="rId14"/>
    <p:sldLayoutId id="2147484259" r:id="rId15"/>
    <p:sldLayoutId id="2147484260" r:id="rId16"/>
    <p:sldLayoutId id="2147484261" r:id="rId17"/>
    <p:sldLayoutId id="2147484262" r:id="rId18"/>
    <p:sldLayoutId id="2147484263" r:id="rId19"/>
    <p:sldLayoutId id="2147484264" r:id="rId20"/>
    <p:sldLayoutId id="2147484265" r:id="rId21"/>
    <p:sldLayoutId id="2147484266" r:id="rId22"/>
    <p:sldLayoutId id="2147484267" r:id="rId23"/>
    <p:sldLayoutId id="2147484268" r:id="rId24"/>
    <p:sldLayoutId id="2147484269" r:id="rId25"/>
    <p:sldLayoutId id="2147484270" r:id="rId26"/>
  </p:sldLayoutIdLst>
  <p:transition>
    <p:fade/>
  </p:transition>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8.xml"/></Relationships>
</file>

<file path=ppt/slides/_rels/slide10.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1.png"/><Relationship Id="rId7"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27.xml"/><Relationship Id="rId6" Type="http://schemas.openxmlformats.org/officeDocument/2006/relationships/image" Target="../media/image23.png"/><Relationship Id="rId5" Type="http://schemas.openxmlformats.org/officeDocument/2006/relationships/image" Target="../media/image20.png"/><Relationship Id="rId4" Type="http://schemas.openxmlformats.org/officeDocument/2006/relationships/image" Target="../media/image22.png"/><Relationship Id="rId9" Type="http://schemas.openxmlformats.org/officeDocument/2006/relationships/image" Target="../media/image26.png"/></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27.xml"/><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notesSlide" Target="../notesSlides/notesSlide14.xml"/><Relationship Id="rId1" Type="http://schemas.openxmlformats.org/officeDocument/2006/relationships/slideLayout" Target="../slideLayouts/slideLayout12.xml"/><Relationship Id="rId4" Type="http://schemas.openxmlformats.org/officeDocument/2006/relationships/image" Target="../media/image250.png"/></Relationships>
</file>

<file path=ppt/slides/_rels/slide16.xml.rels><?xml version="1.0" encoding="UTF-8" standalone="yes"?>
<Relationships xmlns="http://schemas.openxmlformats.org/package/2006/relationships"><Relationship Id="rId3" Type="http://schemas.openxmlformats.org/officeDocument/2006/relationships/image" Target="../media/image262.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271.pn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1.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9.xml"/><Relationship Id="rId1" Type="http://schemas.openxmlformats.org/officeDocument/2006/relationships/slideLayout" Target="../slideLayouts/slideLayout12.xml"/><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0.xml"/><Relationship Id="rId1" Type="http://schemas.openxmlformats.org/officeDocument/2006/relationships/slideLayout" Target="../slideLayouts/slideLayout12.xml"/><Relationship Id="rId4" Type="http://schemas.openxmlformats.org/officeDocument/2006/relationships/image" Target="../media/image32.gif"/></Relationships>
</file>

<file path=ppt/slides/_rels/slide22.xml.rels><?xml version="1.0" encoding="UTF-8" standalone="yes"?>
<Relationships xmlns="http://schemas.openxmlformats.org/package/2006/relationships"><Relationship Id="rId3" Type="http://schemas.openxmlformats.org/officeDocument/2006/relationships/hyperlink" Target="http://rpsychologist.com/d3/tdist/" TargetMode="External"/><Relationship Id="rId2" Type="http://schemas.openxmlformats.org/officeDocument/2006/relationships/notesSlide" Target="../notesSlides/notesSlide21.xml"/><Relationship Id="rId1" Type="http://schemas.openxmlformats.org/officeDocument/2006/relationships/slideLayout" Target="../slideLayouts/slideLayout12.xml"/><Relationship Id="rId4" Type="http://schemas.openxmlformats.org/officeDocument/2006/relationships/image" Target="../media/image312.png"/></Relationships>
</file>

<file path=ppt/slides/_rels/slide23.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22.xml"/><Relationship Id="rId1" Type="http://schemas.openxmlformats.org/officeDocument/2006/relationships/slideLayout" Target="../slideLayouts/slideLayout12.xml"/><Relationship Id="rId4" Type="http://schemas.openxmlformats.org/officeDocument/2006/relationships/image" Target="../media/image33.jpg"/></Relationships>
</file>

<file path=ppt/slides/_rels/slide24.xml.rels><?xml version="1.0" encoding="UTF-8" standalone="yes"?>
<Relationships xmlns="http://schemas.openxmlformats.org/package/2006/relationships"><Relationship Id="rId3" Type="http://schemas.openxmlformats.org/officeDocument/2006/relationships/image" Target="../media/image311.png"/><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300.png"/><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notesSlide" Target="../notesSlides/notesSlide25.xml"/><Relationship Id="rId1" Type="http://schemas.openxmlformats.org/officeDocument/2006/relationships/slideLayout" Target="../slideLayouts/slideLayout12.xml"/><Relationship Id="rId5" Type="http://schemas.openxmlformats.org/officeDocument/2006/relationships/chart" Target="../charts/chart1.xml"/><Relationship Id="rId4" Type="http://schemas.openxmlformats.org/officeDocument/2006/relationships/image" Target="../media/image261.png"/></Relationships>
</file>

<file path=ppt/slides/_rels/slide27.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notesSlide" Target="../notesSlides/notesSlide26.xml"/><Relationship Id="rId1" Type="http://schemas.openxmlformats.org/officeDocument/2006/relationships/slideLayout" Target="../slideLayouts/slideLayout12.xml"/><Relationship Id="rId4" Type="http://schemas.openxmlformats.org/officeDocument/2006/relationships/chart" Target="../charts/chart2.xml"/></Relationships>
</file>

<file path=ppt/slides/_rels/slide28.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8.xml"/><Relationship Id="rId1" Type="http://schemas.openxmlformats.org/officeDocument/2006/relationships/slideLayout" Target="../slideLayouts/slideLayout12.xml"/><Relationship Id="rId5" Type="http://schemas.openxmlformats.org/officeDocument/2006/relationships/hyperlink" Target="http://students.brown.edu/seeing-theory/frequentist-inference/index.html#section2" TargetMode="External"/><Relationship Id="rId4" Type="http://schemas.openxmlformats.org/officeDocument/2006/relationships/image" Target="../media/image310.png"/></Relationships>
</file>

<file path=ppt/slides/_rels/slide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hyperlink" Target="http://blog.vctr.me/posts/central-limit-theorem.html" TargetMode="External"/><Relationship Id="rId2" Type="http://schemas.openxmlformats.org/officeDocument/2006/relationships/notesSlide" Target="../notesSlides/notesSlide30.xml"/><Relationship Id="rId1" Type="http://schemas.openxmlformats.org/officeDocument/2006/relationships/slideLayout" Target="../slideLayouts/slideLayout12.xml"/><Relationship Id="rId4" Type="http://schemas.openxmlformats.org/officeDocument/2006/relationships/hyperlink" Target="http://students.brown.edu/seeing-theory/probability-distributions/index.html" TargetMode="Externa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6.xml"/><Relationship Id="rId1" Type="http://schemas.openxmlformats.org/officeDocument/2006/relationships/slideLayout" Target="../slideLayouts/slideLayout12.xml"/><Relationship Id="rId4" Type="http://schemas.openxmlformats.org/officeDocument/2006/relationships/hyperlink" Target="http://rocknpoll.graphics/"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7.xml"/><Relationship Id="rId1" Type="http://schemas.openxmlformats.org/officeDocument/2006/relationships/slideLayout" Target="../slideLayouts/slideLayout12.xml"/><Relationship Id="rId5" Type="http://schemas.openxmlformats.org/officeDocument/2006/relationships/image" Target="../media/image39.png"/><Relationship Id="rId4" Type="http://schemas.openxmlformats.org/officeDocument/2006/relationships/image" Target="../media/image38.png"/></Relationships>
</file>

<file path=ppt/slides/_rels/slide39.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3" Type="http://schemas.openxmlformats.org/officeDocument/2006/relationships/image" Target="../media/image370.png"/><Relationship Id="rId2" Type="http://schemas.openxmlformats.org/officeDocument/2006/relationships/notesSlide" Target="../notesSlides/notesSlide41.xml"/><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3" Type="http://schemas.openxmlformats.org/officeDocument/2006/relationships/image" Target="../media/image350.png"/><Relationship Id="rId2" Type="http://schemas.openxmlformats.org/officeDocument/2006/relationships/notesSlide" Target="../notesSlides/notesSlide42.xml"/><Relationship Id="rId1" Type="http://schemas.openxmlformats.org/officeDocument/2006/relationships/slideLayout" Target="../slideLayouts/slideLayout12.xml"/><Relationship Id="rId4" Type="http://schemas.openxmlformats.org/officeDocument/2006/relationships/image" Target="../media/image34.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openxmlformats.org/officeDocument/2006/relationships/image" Target="../media/image18.jpeg"/></Relationships>
</file>

<file path=ppt/slides/_rels/slide7.xml.rels><?xml version="1.0" encoding="UTF-8" standalone="yes"?>
<Relationships xmlns="http://schemas.openxmlformats.org/package/2006/relationships"><Relationship Id="rId3" Type="http://schemas.openxmlformats.org/officeDocument/2006/relationships/hyperlink" Target="http://students.brown.edu/seeing-theory/probability-distributions/index.html#section1" TargetMode="External"/><Relationship Id="rId2" Type="http://schemas.openxmlformats.org/officeDocument/2006/relationships/notesSlide" Target="../notesSlides/notesSlide7.xml"/><Relationship Id="rId1" Type="http://schemas.openxmlformats.org/officeDocument/2006/relationships/slideLayout" Target="../slideLayouts/slideLayout12.xml"/><Relationship Id="rId4" Type="http://schemas.openxmlformats.org/officeDocument/2006/relationships/hyperlink" Target="http://students.brown.edu/seeing-theory/basic-probability/index.html"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027134" y="2075656"/>
            <a:ext cx="10121029" cy="2309813"/>
          </a:xfrm>
        </p:spPr>
        <p:txBody>
          <a:bodyPr/>
          <a:lstStyle/>
          <a:p>
            <a:r>
              <a:rPr lang="en-US" sz="4800" dirty="0"/>
              <a:t>Statistical Inference &amp; Hypothesis Testing</a:t>
            </a:r>
          </a:p>
        </p:txBody>
      </p:sp>
      <p:sp>
        <p:nvSpPr>
          <p:cNvPr id="3" name="Text Placeholder 2"/>
          <p:cNvSpPr>
            <a:spLocks noGrp="1"/>
          </p:cNvSpPr>
          <p:nvPr>
            <p:ph type="body" sz="quarter" idx="4294967295"/>
          </p:nvPr>
        </p:nvSpPr>
        <p:spPr>
          <a:xfrm>
            <a:off x="1027135" y="4071938"/>
            <a:ext cx="8077108" cy="1612749"/>
          </a:xfrm>
        </p:spPr>
        <p:txBody>
          <a:bodyPr/>
          <a:lstStyle/>
          <a:p>
            <a:pPr marL="0" indent="0">
              <a:buNone/>
            </a:pPr>
            <a:r>
              <a:rPr lang="en-US" sz="3200" dirty="0"/>
              <a:t>Slides by Jacob LaRiviere, Research Economist</a:t>
            </a:r>
          </a:p>
          <a:p>
            <a:pPr marL="0" indent="0">
              <a:buNone/>
            </a:pPr>
            <a:r>
              <a:rPr lang="en-US" sz="3200" dirty="0"/>
              <a:t>(some content from Justin Rao)</a:t>
            </a:r>
          </a:p>
        </p:txBody>
      </p:sp>
    </p:spTree>
    <p:extLst>
      <p:ext uri="{BB962C8B-B14F-4D97-AF65-F5344CB8AC3E}">
        <p14:creationId xmlns:p14="http://schemas.microsoft.com/office/powerpoint/2010/main" val="3093752796"/>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a:extLst>
              <a:ext uri="{FF2B5EF4-FFF2-40B4-BE49-F238E27FC236}">
                <a16:creationId xmlns:a16="http://schemas.microsoft.com/office/drawing/2014/main" id="{E7A0DF83-A36E-DF40-BAB9-81BDAF81D2EF}"/>
              </a:ext>
            </a:extLst>
          </p:cNvPr>
          <p:cNvPicPr>
            <a:picLocks noChangeAspect="1"/>
          </p:cNvPicPr>
          <p:nvPr/>
        </p:nvPicPr>
        <p:blipFill>
          <a:blip r:embed="rId3"/>
          <a:srcRect/>
          <a:stretch/>
        </p:blipFill>
        <p:spPr>
          <a:xfrm>
            <a:off x="6109758" y="5115144"/>
            <a:ext cx="4195597" cy="1048899"/>
          </a:xfrm>
          <a:prstGeom prst="rect">
            <a:avLst/>
          </a:prstGeom>
        </p:spPr>
      </p:pic>
      <p:pic>
        <p:nvPicPr>
          <p:cNvPr id="4" name="Picture 3">
            <a:extLst>
              <a:ext uri="{FF2B5EF4-FFF2-40B4-BE49-F238E27FC236}">
                <a16:creationId xmlns:a16="http://schemas.microsoft.com/office/drawing/2014/main" id="{32019DD7-AD43-784B-A07C-FCCEE53FDD79}"/>
              </a:ext>
            </a:extLst>
          </p:cNvPr>
          <p:cNvPicPr>
            <a:picLocks noChangeAspect="1"/>
          </p:cNvPicPr>
          <p:nvPr/>
        </p:nvPicPr>
        <p:blipFill>
          <a:blip r:embed="rId4"/>
          <a:srcRect/>
          <a:stretch/>
        </p:blipFill>
        <p:spPr>
          <a:xfrm>
            <a:off x="6225423" y="5103731"/>
            <a:ext cx="4103455" cy="1025864"/>
          </a:xfrm>
          <a:prstGeom prst="rect">
            <a:avLst/>
          </a:prstGeom>
        </p:spPr>
      </p:pic>
      <p:sp>
        <p:nvSpPr>
          <p:cNvPr id="2" name="Title 1">
            <a:extLst>
              <a:ext uri="{FF2B5EF4-FFF2-40B4-BE49-F238E27FC236}">
                <a16:creationId xmlns:a16="http://schemas.microsoft.com/office/drawing/2014/main" id="{AAF2AA3E-EEB5-B94F-BB96-B6E7477CB9A0}"/>
              </a:ext>
            </a:extLst>
          </p:cNvPr>
          <p:cNvSpPr>
            <a:spLocks noGrp="1"/>
          </p:cNvSpPr>
          <p:nvPr>
            <p:ph type="title"/>
          </p:nvPr>
        </p:nvSpPr>
        <p:spPr>
          <a:xfrm>
            <a:off x="1120005" y="292308"/>
            <a:ext cx="10258637" cy="1479638"/>
          </a:xfrm>
        </p:spPr>
        <p:txBody>
          <a:bodyPr anchor="b">
            <a:normAutofit/>
          </a:bodyPr>
          <a:lstStyle/>
          <a:p>
            <a:r>
              <a:rPr lang="en-US"/>
              <a:t>Cohen’s height example (1988)</a:t>
            </a:r>
          </a:p>
        </p:txBody>
      </p:sp>
      <p:pic>
        <p:nvPicPr>
          <p:cNvPr id="5" name="Content Placeholder 4">
            <a:extLst>
              <a:ext uri="{FF2B5EF4-FFF2-40B4-BE49-F238E27FC236}">
                <a16:creationId xmlns:a16="http://schemas.microsoft.com/office/drawing/2014/main" id="{42B70974-D1D8-6B40-94D4-C6F8483E9787}"/>
              </a:ext>
            </a:extLst>
          </p:cNvPr>
          <p:cNvPicPr>
            <a:picLocks noGrp="1" noChangeAspect="1"/>
          </p:cNvPicPr>
          <p:nvPr>
            <p:ph sz="half" idx="2"/>
          </p:nvPr>
        </p:nvPicPr>
        <p:blipFill>
          <a:blip r:embed="rId5"/>
          <a:srcRect/>
          <a:stretch/>
        </p:blipFill>
        <p:spPr>
          <a:xfrm>
            <a:off x="1127029" y="2824875"/>
            <a:ext cx="5022010" cy="3348006"/>
          </a:xfrm>
          <a:prstGeom prst="rect">
            <a:avLst/>
          </a:prstGeom>
          <a:noFill/>
        </p:spPr>
      </p:pic>
      <p:sp>
        <p:nvSpPr>
          <p:cNvPr id="12" name="Text Placeholder 4">
            <a:extLst>
              <a:ext uri="{FF2B5EF4-FFF2-40B4-BE49-F238E27FC236}">
                <a16:creationId xmlns:a16="http://schemas.microsoft.com/office/drawing/2014/main" id="{A961D0D7-181B-4EC0-8B8E-39C4EEBF8346}"/>
              </a:ext>
            </a:extLst>
          </p:cNvPr>
          <p:cNvSpPr>
            <a:spLocks noGrp="1"/>
          </p:cNvSpPr>
          <p:nvPr>
            <p:ph type="body" sz="quarter" idx="3"/>
          </p:nvPr>
        </p:nvSpPr>
        <p:spPr>
          <a:xfrm>
            <a:off x="6342584" y="1882802"/>
            <a:ext cx="5036058" cy="750939"/>
          </a:xfrm>
        </p:spPr>
        <p:txBody>
          <a:bodyPr/>
          <a:lstStyle/>
          <a:p>
            <a:r>
              <a:rPr lang="en-US" cap="none"/>
              <a:t>Now randomly sample and estimate averages</a:t>
            </a:r>
          </a:p>
        </p:txBody>
      </p:sp>
      <p:sp>
        <p:nvSpPr>
          <p:cNvPr id="9" name="Text Placeholder 8">
            <a:extLst>
              <a:ext uri="{FF2B5EF4-FFF2-40B4-BE49-F238E27FC236}">
                <a16:creationId xmlns:a16="http://schemas.microsoft.com/office/drawing/2014/main" id="{8260C101-297D-AF4E-84AC-CD823489368A}"/>
              </a:ext>
            </a:extLst>
          </p:cNvPr>
          <p:cNvSpPr>
            <a:spLocks noGrp="1"/>
          </p:cNvSpPr>
          <p:nvPr>
            <p:ph type="body" idx="1"/>
          </p:nvPr>
        </p:nvSpPr>
        <p:spPr>
          <a:xfrm>
            <a:off x="1262483" y="2025060"/>
            <a:ext cx="4751429" cy="467179"/>
          </a:xfrm>
          <a:prstGeom prst="rect">
            <a:avLst/>
          </a:prstGeom>
        </p:spPr>
        <p:txBody>
          <a:bodyPr wrap="none">
            <a:spAutoFit/>
          </a:bodyPr>
          <a:lstStyle/>
          <a:p>
            <a:pPr algn="ctr"/>
            <a:r>
              <a:rPr lang="en-US" cap="none"/>
              <a:t>Effect size: d = 0.27, Prob superiority = 57%</a:t>
            </a:r>
          </a:p>
        </p:txBody>
      </p:sp>
      <p:pic>
        <p:nvPicPr>
          <p:cNvPr id="10" name="Picture 9">
            <a:extLst>
              <a:ext uri="{FF2B5EF4-FFF2-40B4-BE49-F238E27FC236}">
                <a16:creationId xmlns:a16="http://schemas.microsoft.com/office/drawing/2014/main" id="{D0AD7FFD-7C9A-C44B-9608-3C5BBDC2FB84}"/>
              </a:ext>
            </a:extLst>
          </p:cNvPr>
          <p:cNvPicPr>
            <a:picLocks noChangeAspect="1"/>
          </p:cNvPicPr>
          <p:nvPr/>
        </p:nvPicPr>
        <p:blipFill>
          <a:blip r:embed="rId6"/>
          <a:srcRect/>
          <a:stretch/>
        </p:blipFill>
        <p:spPr>
          <a:xfrm>
            <a:off x="6155829" y="2570722"/>
            <a:ext cx="4103455" cy="1025864"/>
          </a:xfrm>
          <a:prstGeom prst="rect">
            <a:avLst/>
          </a:prstGeom>
        </p:spPr>
      </p:pic>
      <p:sp>
        <p:nvSpPr>
          <p:cNvPr id="24" name="Down Arrow 23">
            <a:extLst>
              <a:ext uri="{FF2B5EF4-FFF2-40B4-BE49-F238E27FC236}">
                <a16:creationId xmlns:a16="http://schemas.microsoft.com/office/drawing/2014/main" id="{B1368AD0-54AC-644C-82AE-D54F7F16F4D6}"/>
              </a:ext>
            </a:extLst>
          </p:cNvPr>
          <p:cNvSpPr/>
          <p:nvPr/>
        </p:nvSpPr>
        <p:spPr>
          <a:xfrm rot="14400000">
            <a:off x="5590279" y="2817669"/>
            <a:ext cx="282876" cy="942925"/>
          </a:xfrm>
          <a:prstGeom prst="downArrow">
            <a:avLst/>
          </a:pr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836"/>
          </a:p>
        </p:txBody>
      </p:sp>
      <p:sp>
        <p:nvSpPr>
          <p:cNvPr id="25" name="TextBox 24">
            <a:extLst>
              <a:ext uri="{FF2B5EF4-FFF2-40B4-BE49-F238E27FC236}">
                <a16:creationId xmlns:a16="http://schemas.microsoft.com/office/drawing/2014/main" id="{DE63F159-3413-0F42-B1C9-C3F386028C9D}"/>
              </a:ext>
            </a:extLst>
          </p:cNvPr>
          <p:cNvSpPr txBox="1"/>
          <p:nvPr/>
        </p:nvSpPr>
        <p:spPr>
          <a:xfrm rot="19824398">
            <a:off x="5082053" y="2761955"/>
            <a:ext cx="978007" cy="542399"/>
          </a:xfrm>
          <a:prstGeom prst="rect">
            <a:avLst/>
          </a:prstGeom>
          <a:noFill/>
        </p:spPr>
        <p:txBody>
          <a:bodyPr wrap="none" rtlCol="0">
            <a:spAutoFit/>
          </a:bodyPr>
          <a:lstStyle/>
          <a:p>
            <a:pPr algn="ctr"/>
            <a:r>
              <a:rPr lang="en-US" sz="1428"/>
              <a:t>Sample 25</a:t>
            </a:r>
          </a:p>
          <a:p>
            <a:pPr algn="ctr"/>
            <a:r>
              <a:rPr lang="en-US" sz="1428"/>
              <a:t>people</a:t>
            </a:r>
          </a:p>
        </p:txBody>
      </p:sp>
      <p:pic>
        <p:nvPicPr>
          <p:cNvPr id="26" name="Picture 25">
            <a:extLst>
              <a:ext uri="{FF2B5EF4-FFF2-40B4-BE49-F238E27FC236}">
                <a16:creationId xmlns:a16="http://schemas.microsoft.com/office/drawing/2014/main" id="{2A72DAD1-A48F-B445-85A8-75DCA1C2ACF5}"/>
              </a:ext>
            </a:extLst>
          </p:cNvPr>
          <p:cNvPicPr>
            <a:picLocks noChangeAspect="1"/>
          </p:cNvPicPr>
          <p:nvPr/>
        </p:nvPicPr>
        <p:blipFill>
          <a:blip r:embed="rId7"/>
          <a:srcRect/>
          <a:stretch/>
        </p:blipFill>
        <p:spPr>
          <a:xfrm>
            <a:off x="6155829" y="3816530"/>
            <a:ext cx="4103455" cy="1025864"/>
          </a:xfrm>
          <a:prstGeom prst="rect">
            <a:avLst/>
          </a:prstGeom>
        </p:spPr>
      </p:pic>
      <p:sp>
        <p:nvSpPr>
          <p:cNvPr id="28" name="TextBox 27">
            <a:extLst>
              <a:ext uri="{FF2B5EF4-FFF2-40B4-BE49-F238E27FC236}">
                <a16:creationId xmlns:a16="http://schemas.microsoft.com/office/drawing/2014/main" id="{AEF17EB4-2BB9-B548-9384-0CFD984D53B9}"/>
              </a:ext>
            </a:extLst>
          </p:cNvPr>
          <p:cNvSpPr txBox="1"/>
          <p:nvPr/>
        </p:nvSpPr>
        <p:spPr>
          <a:xfrm rot="24398">
            <a:off x="5197555" y="3714911"/>
            <a:ext cx="1072831" cy="542399"/>
          </a:xfrm>
          <a:prstGeom prst="rect">
            <a:avLst/>
          </a:prstGeom>
          <a:noFill/>
        </p:spPr>
        <p:txBody>
          <a:bodyPr wrap="none" rtlCol="0">
            <a:spAutoFit/>
          </a:bodyPr>
          <a:lstStyle/>
          <a:p>
            <a:pPr algn="ctr"/>
            <a:r>
              <a:rPr lang="en-US" sz="1428"/>
              <a:t>Sample 100</a:t>
            </a:r>
          </a:p>
          <a:p>
            <a:pPr algn="ctr"/>
            <a:r>
              <a:rPr lang="en-US" sz="1428"/>
              <a:t>people</a:t>
            </a:r>
          </a:p>
        </p:txBody>
      </p:sp>
      <p:sp>
        <p:nvSpPr>
          <p:cNvPr id="30" name="Down Arrow 29">
            <a:extLst>
              <a:ext uri="{FF2B5EF4-FFF2-40B4-BE49-F238E27FC236}">
                <a16:creationId xmlns:a16="http://schemas.microsoft.com/office/drawing/2014/main" id="{B25FE642-4DDD-5D49-B483-AF33FFC574E6}"/>
              </a:ext>
            </a:extLst>
          </p:cNvPr>
          <p:cNvSpPr/>
          <p:nvPr/>
        </p:nvSpPr>
        <p:spPr>
          <a:xfrm rot="18000000">
            <a:off x="5604967" y="4786980"/>
            <a:ext cx="282876" cy="942925"/>
          </a:xfrm>
          <a:prstGeom prst="downArrow">
            <a:avLst/>
          </a:pr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836"/>
          </a:p>
        </p:txBody>
      </p:sp>
      <p:sp>
        <p:nvSpPr>
          <p:cNvPr id="31" name="TextBox 30">
            <a:extLst>
              <a:ext uri="{FF2B5EF4-FFF2-40B4-BE49-F238E27FC236}">
                <a16:creationId xmlns:a16="http://schemas.microsoft.com/office/drawing/2014/main" id="{3F9BB1E1-2407-B14F-AAEA-F298BDC7D1E8}"/>
              </a:ext>
            </a:extLst>
          </p:cNvPr>
          <p:cNvSpPr txBox="1"/>
          <p:nvPr/>
        </p:nvSpPr>
        <p:spPr>
          <a:xfrm rot="1824398">
            <a:off x="5282186" y="4678653"/>
            <a:ext cx="1072831" cy="542399"/>
          </a:xfrm>
          <a:prstGeom prst="rect">
            <a:avLst/>
          </a:prstGeom>
          <a:noFill/>
        </p:spPr>
        <p:txBody>
          <a:bodyPr wrap="none" rtlCol="0">
            <a:spAutoFit/>
          </a:bodyPr>
          <a:lstStyle/>
          <a:p>
            <a:pPr algn="ctr"/>
            <a:r>
              <a:rPr lang="en-US" sz="1428"/>
              <a:t>Sample 400</a:t>
            </a:r>
          </a:p>
          <a:p>
            <a:pPr algn="ctr"/>
            <a:r>
              <a:rPr lang="en-US" sz="1428"/>
              <a:t>people</a:t>
            </a:r>
          </a:p>
        </p:txBody>
      </p:sp>
      <p:sp>
        <p:nvSpPr>
          <p:cNvPr id="18" name="Down Arrow 17">
            <a:extLst>
              <a:ext uri="{FF2B5EF4-FFF2-40B4-BE49-F238E27FC236}">
                <a16:creationId xmlns:a16="http://schemas.microsoft.com/office/drawing/2014/main" id="{90029AE9-ED08-B646-8605-122BEE1B823D}"/>
              </a:ext>
            </a:extLst>
          </p:cNvPr>
          <p:cNvSpPr/>
          <p:nvPr/>
        </p:nvSpPr>
        <p:spPr>
          <a:xfrm>
            <a:off x="10562608" y="2682682"/>
            <a:ext cx="282876" cy="3188073"/>
          </a:xfrm>
          <a:prstGeom prst="downArrow">
            <a:avLst/>
          </a:pr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836"/>
          </a:p>
        </p:txBody>
      </p:sp>
      <p:sp>
        <p:nvSpPr>
          <p:cNvPr id="19" name="TextBox 18">
            <a:extLst>
              <a:ext uri="{FF2B5EF4-FFF2-40B4-BE49-F238E27FC236}">
                <a16:creationId xmlns:a16="http://schemas.microsoft.com/office/drawing/2014/main" id="{0E9CF55C-C9DB-0845-BF04-3E3C4FB11910}"/>
              </a:ext>
            </a:extLst>
          </p:cNvPr>
          <p:cNvSpPr txBox="1"/>
          <p:nvPr/>
        </p:nvSpPr>
        <p:spPr>
          <a:xfrm rot="24398">
            <a:off x="10851257" y="3325400"/>
            <a:ext cx="1441054" cy="1630511"/>
          </a:xfrm>
          <a:prstGeom prst="rect">
            <a:avLst/>
          </a:prstGeom>
          <a:noFill/>
        </p:spPr>
        <p:txBody>
          <a:bodyPr wrap="square" rtlCol="0">
            <a:spAutoFit/>
          </a:bodyPr>
          <a:lstStyle/>
          <a:p>
            <a:pPr algn="ctr"/>
            <a:r>
              <a:rPr lang="en-US" sz="1428">
                <a:solidFill>
                  <a:srgbClr val="C00000"/>
                </a:solidFill>
              </a:rPr>
              <a:t>Standard errors and </a:t>
            </a:r>
            <a:r>
              <a:rPr lang="en-US" sz="1428" b="1">
                <a:solidFill>
                  <a:srgbClr val="C00000"/>
                </a:solidFill>
              </a:rPr>
              <a:t>p-values decrease with more data</a:t>
            </a:r>
            <a:r>
              <a:rPr lang="en-US" sz="1428">
                <a:solidFill>
                  <a:srgbClr val="C00000"/>
                </a:solidFill>
              </a:rPr>
              <a:t> despite</a:t>
            </a:r>
          </a:p>
          <a:p>
            <a:pPr algn="ctr"/>
            <a:r>
              <a:rPr lang="en-US" sz="1428" b="1">
                <a:solidFill>
                  <a:srgbClr val="C00000"/>
                </a:solidFill>
              </a:rPr>
              <a:t>same underlying effect size</a:t>
            </a:r>
          </a:p>
        </p:txBody>
      </p:sp>
      <p:sp>
        <p:nvSpPr>
          <p:cNvPr id="20" name="TextBox 19">
            <a:extLst>
              <a:ext uri="{FF2B5EF4-FFF2-40B4-BE49-F238E27FC236}">
                <a16:creationId xmlns:a16="http://schemas.microsoft.com/office/drawing/2014/main" id="{C4F0C961-FFCC-8746-B429-3D22DEBC823D}"/>
              </a:ext>
            </a:extLst>
          </p:cNvPr>
          <p:cNvSpPr txBox="1"/>
          <p:nvPr/>
        </p:nvSpPr>
        <p:spPr>
          <a:xfrm rot="24398">
            <a:off x="6970804" y="6183062"/>
            <a:ext cx="3358267" cy="270285"/>
          </a:xfrm>
          <a:prstGeom prst="rect">
            <a:avLst/>
          </a:prstGeom>
          <a:noFill/>
        </p:spPr>
        <p:txBody>
          <a:bodyPr wrap="square" rtlCol="0">
            <a:spAutoFit/>
          </a:bodyPr>
          <a:lstStyle/>
          <a:p>
            <a:pPr algn="ctr"/>
            <a:r>
              <a:rPr lang="en-US" sz="1122"/>
              <a:t>Bars show 95% CI (+/- two standard errors)</a:t>
            </a:r>
            <a:endParaRPr lang="en-US" sz="1122" b="1"/>
          </a:p>
        </p:txBody>
      </p:sp>
      <p:pic>
        <p:nvPicPr>
          <p:cNvPr id="7" name="Picture 6" descr="A screenshot of a cell phone&#10;&#10;Description automatically generated">
            <a:extLst>
              <a:ext uri="{FF2B5EF4-FFF2-40B4-BE49-F238E27FC236}">
                <a16:creationId xmlns:a16="http://schemas.microsoft.com/office/drawing/2014/main" id="{C1AF35AC-BA96-A142-9C83-0735918187E6}"/>
              </a:ext>
            </a:extLst>
          </p:cNvPr>
          <p:cNvPicPr>
            <a:picLocks noChangeAspect="1"/>
          </p:cNvPicPr>
          <p:nvPr/>
        </p:nvPicPr>
        <p:blipFill>
          <a:blip r:embed="rId8"/>
          <a:stretch>
            <a:fillRect/>
          </a:stretch>
        </p:blipFill>
        <p:spPr>
          <a:xfrm>
            <a:off x="6198961" y="3816530"/>
            <a:ext cx="4103455" cy="1025864"/>
          </a:xfrm>
          <a:prstGeom prst="rect">
            <a:avLst/>
          </a:prstGeom>
        </p:spPr>
      </p:pic>
      <p:pic>
        <p:nvPicPr>
          <p:cNvPr id="11" name="Picture 10" descr="A screenshot of a cell phone&#10;&#10;Description automatically generated">
            <a:extLst>
              <a:ext uri="{FF2B5EF4-FFF2-40B4-BE49-F238E27FC236}">
                <a16:creationId xmlns:a16="http://schemas.microsoft.com/office/drawing/2014/main" id="{561FCFC1-D32B-1446-BC08-870A0195BAA0}"/>
              </a:ext>
            </a:extLst>
          </p:cNvPr>
          <p:cNvPicPr>
            <a:picLocks noChangeAspect="1"/>
          </p:cNvPicPr>
          <p:nvPr/>
        </p:nvPicPr>
        <p:blipFill>
          <a:blip r:embed="rId9"/>
          <a:stretch>
            <a:fillRect/>
          </a:stretch>
        </p:blipFill>
        <p:spPr>
          <a:xfrm>
            <a:off x="6176839" y="2570722"/>
            <a:ext cx="4103455" cy="1025864"/>
          </a:xfrm>
          <a:prstGeom prst="rect">
            <a:avLst/>
          </a:prstGeom>
        </p:spPr>
      </p:pic>
      <p:sp>
        <p:nvSpPr>
          <p:cNvPr id="27" name="Down Arrow 26">
            <a:extLst>
              <a:ext uri="{FF2B5EF4-FFF2-40B4-BE49-F238E27FC236}">
                <a16:creationId xmlns:a16="http://schemas.microsoft.com/office/drawing/2014/main" id="{3F5A388C-FEC2-974B-A123-F3EBC2909998}"/>
              </a:ext>
            </a:extLst>
          </p:cNvPr>
          <p:cNvSpPr/>
          <p:nvPr/>
        </p:nvSpPr>
        <p:spPr>
          <a:xfrm rot="16200000">
            <a:off x="5646366" y="3810634"/>
            <a:ext cx="282876" cy="942925"/>
          </a:xfrm>
          <a:prstGeom prst="downArrow">
            <a:avLst/>
          </a:pr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836"/>
          </a:p>
        </p:txBody>
      </p:sp>
    </p:spTree>
    <p:extLst>
      <p:ext uri="{BB962C8B-B14F-4D97-AF65-F5344CB8AC3E}">
        <p14:creationId xmlns:p14="http://schemas.microsoft.com/office/powerpoint/2010/main" val="1039354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9" presetClass="entr" presetSubtype="0" fill="hold" nodeType="clickEffect">
                                  <p:stCondLst>
                                    <p:cond delay="0"/>
                                  </p:stCondLst>
                                  <p:childTnLst>
                                    <p:set>
                                      <p:cBhvr>
                                        <p:cTn id="38" dur="1" fill="hold">
                                          <p:stCondLst>
                                            <p:cond delay="0"/>
                                          </p:stCondLst>
                                        </p:cTn>
                                        <p:tgtEl>
                                          <p:spTgt spid="4"/>
                                        </p:tgtEl>
                                        <p:attrNameLst>
                                          <p:attrName>style.visibility</p:attrName>
                                        </p:attrNameLst>
                                      </p:cBhvr>
                                      <p:to>
                                        <p:strVal val="visible"/>
                                      </p:to>
                                    </p:set>
                                    <p:animEffect transition="in" filter="dissolve">
                                      <p:cBhvr>
                                        <p:cTn id="39" dur="500"/>
                                        <p:tgtEl>
                                          <p:spTgt spid="4"/>
                                        </p:tgtEl>
                                      </p:cBhvr>
                                    </p:animEffect>
                                  </p:childTnLst>
                                </p:cTn>
                              </p:par>
                              <p:par>
                                <p:cTn id="40" presetID="9" presetClass="entr" presetSubtype="0" fill="hold" nodeType="withEffect">
                                  <p:stCondLst>
                                    <p:cond delay="0"/>
                                  </p:stCondLst>
                                  <p:childTnLst>
                                    <p:set>
                                      <p:cBhvr>
                                        <p:cTn id="41" dur="1" fill="hold">
                                          <p:stCondLst>
                                            <p:cond delay="0"/>
                                          </p:stCondLst>
                                        </p:cTn>
                                        <p:tgtEl>
                                          <p:spTgt spid="7"/>
                                        </p:tgtEl>
                                        <p:attrNameLst>
                                          <p:attrName>style.visibility</p:attrName>
                                        </p:attrNameLst>
                                      </p:cBhvr>
                                      <p:to>
                                        <p:strVal val="visible"/>
                                      </p:to>
                                    </p:set>
                                    <p:animEffect transition="in" filter="dissolve">
                                      <p:cBhvr>
                                        <p:cTn id="42" dur="500"/>
                                        <p:tgtEl>
                                          <p:spTgt spid="7"/>
                                        </p:tgtEl>
                                      </p:cBhvr>
                                    </p:animEffect>
                                  </p:childTnLst>
                                </p:cTn>
                              </p:par>
                              <p:par>
                                <p:cTn id="43" presetID="9" presetClass="entr" presetSubtype="0" fill="hold" nodeType="withEffect">
                                  <p:stCondLst>
                                    <p:cond delay="0"/>
                                  </p:stCondLst>
                                  <p:childTnLst>
                                    <p:set>
                                      <p:cBhvr>
                                        <p:cTn id="44" dur="1" fill="hold">
                                          <p:stCondLst>
                                            <p:cond delay="0"/>
                                          </p:stCondLst>
                                        </p:cTn>
                                        <p:tgtEl>
                                          <p:spTgt spid="11"/>
                                        </p:tgtEl>
                                        <p:attrNameLst>
                                          <p:attrName>style.visibility</p:attrName>
                                        </p:attrNameLst>
                                      </p:cBhvr>
                                      <p:to>
                                        <p:strVal val="visible"/>
                                      </p:to>
                                    </p:set>
                                    <p:animEffect transition="in" filter="dissolve">
                                      <p:cBhvr>
                                        <p:cTn id="4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p:bldP spid="28" grpId="0"/>
      <p:bldP spid="30" grpId="0" animBg="1"/>
      <p:bldP spid="31" grpId="0"/>
      <p:bldP spid="18" grpId="0" animBg="1"/>
      <p:bldP spid="19" grpId="0"/>
      <p:bldP spid="20" grpId="0"/>
      <p:bldP spid="2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2019DD7-AD43-784B-A07C-FCCEE53FDD79}"/>
              </a:ext>
            </a:extLst>
          </p:cNvPr>
          <p:cNvPicPr>
            <a:picLocks noChangeAspect="1"/>
          </p:cNvPicPr>
          <p:nvPr/>
        </p:nvPicPr>
        <p:blipFill>
          <a:blip r:embed="rId3"/>
          <a:srcRect/>
          <a:stretch/>
        </p:blipFill>
        <p:spPr>
          <a:xfrm>
            <a:off x="2498412" y="4835365"/>
            <a:ext cx="6341704" cy="1585426"/>
          </a:xfrm>
          <a:prstGeom prst="rect">
            <a:avLst/>
          </a:prstGeom>
        </p:spPr>
      </p:pic>
      <p:sp>
        <p:nvSpPr>
          <p:cNvPr id="2" name="Title 1">
            <a:extLst>
              <a:ext uri="{FF2B5EF4-FFF2-40B4-BE49-F238E27FC236}">
                <a16:creationId xmlns:a16="http://schemas.microsoft.com/office/drawing/2014/main" id="{AAF2AA3E-EEB5-B94F-BB96-B6E7477CB9A0}"/>
              </a:ext>
            </a:extLst>
          </p:cNvPr>
          <p:cNvSpPr>
            <a:spLocks noGrp="1"/>
          </p:cNvSpPr>
          <p:nvPr>
            <p:ph type="title"/>
          </p:nvPr>
        </p:nvSpPr>
        <p:spPr>
          <a:xfrm>
            <a:off x="1120005" y="292308"/>
            <a:ext cx="10258637" cy="1479638"/>
          </a:xfrm>
        </p:spPr>
        <p:txBody>
          <a:bodyPr anchor="b">
            <a:normAutofit/>
          </a:bodyPr>
          <a:lstStyle/>
          <a:p>
            <a:r>
              <a:rPr lang="en-US"/>
              <a:t>Cohen’s height example (1988)</a:t>
            </a:r>
          </a:p>
        </p:txBody>
      </p:sp>
      <p:sp>
        <p:nvSpPr>
          <p:cNvPr id="12" name="Text Placeholder 4">
            <a:extLst>
              <a:ext uri="{FF2B5EF4-FFF2-40B4-BE49-F238E27FC236}">
                <a16:creationId xmlns:a16="http://schemas.microsoft.com/office/drawing/2014/main" id="{A961D0D7-181B-4EC0-8B8E-39C4EEBF8346}"/>
              </a:ext>
            </a:extLst>
          </p:cNvPr>
          <p:cNvSpPr>
            <a:spLocks noGrp="1"/>
          </p:cNvSpPr>
          <p:nvPr>
            <p:ph type="body" sz="quarter" idx="3"/>
          </p:nvPr>
        </p:nvSpPr>
        <p:spPr>
          <a:xfrm>
            <a:off x="1120005" y="1882802"/>
            <a:ext cx="10258637" cy="750939"/>
          </a:xfrm>
        </p:spPr>
        <p:txBody>
          <a:bodyPr/>
          <a:lstStyle/>
          <a:p>
            <a:pPr algn="ctr"/>
            <a:r>
              <a:rPr lang="en-US" cap="none"/>
              <a:t>What might a published paper show?</a:t>
            </a:r>
          </a:p>
        </p:txBody>
      </p:sp>
      <p:pic>
        <p:nvPicPr>
          <p:cNvPr id="6" name="Picture 5" descr="A screenshot of a social media post&#10;&#10;Description automatically generated">
            <a:extLst>
              <a:ext uri="{FF2B5EF4-FFF2-40B4-BE49-F238E27FC236}">
                <a16:creationId xmlns:a16="http://schemas.microsoft.com/office/drawing/2014/main" id="{B008B6A9-BADF-CA47-8C2E-B00A23DC8CFF}"/>
              </a:ext>
            </a:extLst>
          </p:cNvPr>
          <p:cNvPicPr>
            <a:picLocks noChangeAspect="1"/>
          </p:cNvPicPr>
          <p:nvPr/>
        </p:nvPicPr>
        <p:blipFill>
          <a:blip r:embed="rId4"/>
          <a:stretch>
            <a:fillRect/>
          </a:stretch>
        </p:blipFill>
        <p:spPr>
          <a:xfrm>
            <a:off x="2498411" y="2704549"/>
            <a:ext cx="6341703" cy="1585426"/>
          </a:xfrm>
          <a:prstGeom prst="rect">
            <a:avLst/>
          </a:prstGeom>
        </p:spPr>
      </p:pic>
      <p:sp>
        <p:nvSpPr>
          <p:cNvPr id="25" name="TextBox 24">
            <a:extLst>
              <a:ext uri="{FF2B5EF4-FFF2-40B4-BE49-F238E27FC236}">
                <a16:creationId xmlns:a16="http://schemas.microsoft.com/office/drawing/2014/main" id="{DE63F159-3413-0F42-B1C9-C3F386028C9D}"/>
              </a:ext>
            </a:extLst>
          </p:cNvPr>
          <p:cNvSpPr txBox="1"/>
          <p:nvPr/>
        </p:nvSpPr>
        <p:spPr>
          <a:xfrm>
            <a:off x="8076606" y="4042653"/>
            <a:ext cx="1146663" cy="318286"/>
          </a:xfrm>
          <a:prstGeom prst="rect">
            <a:avLst/>
          </a:prstGeom>
          <a:noFill/>
        </p:spPr>
        <p:txBody>
          <a:bodyPr wrap="square" rtlCol="0">
            <a:spAutoFit/>
          </a:bodyPr>
          <a:lstStyle/>
          <a:p>
            <a:pPr algn="ctr"/>
            <a:r>
              <a:rPr lang="en-US" sz="1428"/>
              <a:t>N = 400</a:t>
            </a:r>
          </a:p>
        </p:txBody>
      </p:sp>
      <p:sp>
        <p:nvSpPr>
          <p:cNvPr id="32" name="TextBox 31">
            <a:extLst>
              <a:ext uri="{FF2B5EF4-FFF2-40B4-BE49-F238E27FC236}">
                <a16:creationId xmlns:a16="http://schemas.microsoft.com/office/drawing/2014/main" id="{8FEDD320-A5C0-874D-B5D5-3186D4C5A772}"/>
              </a:ext>
            </a:extLst>
          </p:cNvPr>
          <p:cNvSpPr txBox="1"/>
          <p:nvPr/>
        </p:nvSpPr>
        <p:spPr>
          <a:xfrm>
            <a:off x="5974340" y="4253743"/>
            <a:ext cx="505254" cy="382308"/>
          </a:xfrm>
          <a:prstGeom prst="rect">
            <a:avLst/>
          </a:prstGeom>
          <a:noFill/>
        </p:spPr>
        <p:txBody>
          <a:bodyPr wrap="none" rtlCol="0">
            <a:spAutoFit/>
          </a:bodyPr>
          <a:lstStyle/>
          <a:p>
            <a:r>
              <a:rPr lang="en-US" sz="1836" b="1"/>
              <a:t>VS.</a:t>
            </a:r>
          </a:p>
        </p:txBody>
      </p:sp>
    </p:spTree>
    <p:extLst>
      <p:ext uri="{BB962C8B-B14F-4D97-AF65-F5344CB8AC3E}">
        <p14:creationId xmlns:p14="http://schemas.microsoft.com/office/powerpoint/2010/main" val="1595360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Population mean vs. sample mean</a:t>
            </a:r>
          </a:p>
        </p:txBody>
      </p:sp>
      <mc:AlternateContent xmlns:mc="http://schemas.openxmlformats.org/markup-compatibility/2006" xmlns:a14="http://schemas.microsoft.com/office/drawing/2010/main">
        <mc:Choice Requires="a14">
          <p:sp>
            <p:nvSpPr>
              <p:cNvPr id="3" name="Text Placeholder 2"/>
              <p:cNvSpPr>
                <a:spLocks noGrp="1"/>
              </p:cNvSpPr>
              <p:nvPr>
                <p:ph type="body" sz="quarter" idx="10"/>
              </p:nvPr>
            </p:nvSpPr>
            <p:spPr>
              <a:xfrm>
                <a:off x="276683" y="987071"/>
                <a:ext cx="11820910" cy="3243965"/>
              </a:xfrm>
            </p:spPr>
            <p:txBody>
              <a:bodyPr/>
              <a:lstStyle/>
              <a:p>
                <a:endParaRPr lang="en-US" dirty="0"/>
              </a:p>
              <a:p>
                <a:r>
                  <a:rPr lang="en-US" sz="3600" dirty="0"/>
                  <a:t>Population: heights of all US-located people 18-65</a:t>
                </a:r>
              </a:p>
              <a:p>
                <a:r>
                  <a:rPr lang="en-US" sz="2000" dirty="0">
                    <a:solidFill>
                      <a:schemeClr val="tx1"/>
                    </a:solidFill>
                  </a:rPr>
                  <a:t>Let’s call the population mean of U.S. height </a:t>
                </a:r>
                <a14:m>
                  <m:oMath xmlns:m="http://schemas.openxmlformats.org/officeDocument/2006/math">
                    <m:r>
                      <a:rPr lang="en-US" sz="2000" b="0" i="1" smtClean="0">
                        <a:solidFill>
                          <a:schemeClr val="tx1"/>
                        </a:solidFill>
                        <a:latin typeface="Cambria Math" panose="02040503050406030204" pitchFamily="18" charset="0"/>
                      </a:rPr>
                      <m:t>𝜇</m:t>
                    </m:r>
                  </m:oMath>
                </a14:m>
                <a:r>
                  <a:rPr lang="en-US" sz="2000" dirty="0">
                    <a:solidFill>
                      <a:schemeClr val="tx1"/>
                    </a:solidFill>
                  </a:rPr>
                  <a:t> (sometimes called “the truth”)</a:t>
                </a:r>
              </a:p>
              <a:p>
                <a:r>
                  <a:rPr lang="en-US" sz="2000" dirty="0">
                    <a:solidFill>
                      <a:schemeClr val="tx1"/>
                    </a:solidFill>
                  </a:rPr>
                  <a:t>At a given point in time, </a:t>
                </a:r>
                <a14:m>
                  <m:oMath xmlns:m="http://schemas.openxmlformats.org/officeDocument/2006/math">
                    <m:r>
                      <a:rPr lang="en-US" sz="2000" i="1">
                        <a:solidFill>
                          <a:schemeClr val="tx1"/>
                        </a:solidFill>
                        <a:latin typeface="Cambria Math" panose="02040503050406030204" pitchFamily="18" charset="0"/>
                      </a:rPr>
                      <m:t>𝜇</m:t>
                    </m:r>
                  </m:oMath>
                </a14:m>
                <a:r>
                  <a:rPr lang="en-US" sz="2000" dirty="0">
                    <a:solidFill>
                      <a:schemeClr val="tx1"/>
                    </a:solidFill>
                  </a:rPr>
                  <a:t> is </a:t>
                </a:r>
                <a:r>
                  <a:rPr lang="en-US" sz="2000" i="1" dirty="0">
                    <a:solidFill>
                      <a:schemeClr val="tx1"/>
                    </a:solidFill>
                  </a:rPr>
                  <a:t>deterministic. </a:t>
                </a:r>
                <a:r>
                  <a:rPr lang="en-US" sz="2000" dirty="0">
                    <a:solidFill>
                      <a:schemeClr val="tx1"/>
                    </a:solidFill>
                  </a:rPr>
                  <a:t>Let’s assume it’s 66.2 inches.</a:t>
                </a:r>
                <a:endParaRPr lang="en-US" sz="2000" i="1" dirty="0">
                  <a:solidFill>
                    <a:schemeClr val="tx1"/>
                  </a:solidFill>
                </a:endParaRPr>
              </a:p>
              <a:p>
                <a:endParaRPr lang="en-US" sz="3600" dirty="0">
                  <a:solidFill>
                    <a:schemeClr val="tx2"/>
                  </a:solidFill>
                </a:endParaRPr>
              </a:p>
              <a:p>
                <a:endParaRPr lang="en-US" sz="3600" dirty="0">
                  <a:solidFill>
                    <a:schemeClr val="tx2"/>
                  </a:solidFill>
                </a:endParaRPr>
              </a:p>
            </p:txBody>
          </p:sp>
        </mc:Choice>
        <mc:Fallback xmlns="">
          <p:sp>
            <p:nvSpPr>
              <p:cNvPr id="3" name="Text Placeholder 2"/>
              <p:cNvSpPr>
                <a:spLocks noGrp="1" noRot="1" noChangeAspect="1" noMove="1" noResize="1" noEditPoints="1" noAdjustHandles="1" noChangeArrowheads="1" noChangeShapeType="1" noTextEdit="1"/>
              </p:cNvSpPr>
              <p:nvPr>
                <p:ph type="body" sz="quarter" idx="10"/>
              </p:nvPr>
            </p:nvSpPr>
            <p:spPr>
              <a:xfrm>
                <a:off x="276683" y="987071"/>
                <a:ext cx="11820910" cy="3243965"/>
              </a:xfrm>
              <a:blipFill>
                <a:blip r:embed="rId3"/>
                <a:stretch>
                  <a:fillRect l="-52"/>
                </a:stretch>
              </a:blipFill>
            </p:spPr>
            <p:txBody>
              <a:bodyPr/>
              <a:lstStyle/>
              <a:p>
                <a:r>
                  <a:rPr lang="en-US">
                    <a:noFill/>
                  </a:rPr>
                  <a:t> </a:t>
                </a:r>
              </a:p>
            </p:txBody>
          </p:sp>
        </mc:Fallback>
      </mc:AlternateContent>
    </p:spTree>
    <p:extLst>
      <p:ext uri="{BB962C8B-B14F-4D97-AF65-F5344CB8AC3E}">
        <p14:creationId xmlns:p14="http://schemas.microsoft.com/office/powerpoint/2010/main" val="3795119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Population mean vs. sample mean</a:t>
            </a:r>
          </a:p>
        </p:txBody>
      </p:sp>
      <mc:AlternateContent xmlns:mc="http://schemas.openxmlformats.org/markup-compatibility/2006" xmlns:a14="http://schemas.microsoft.com/office/drawing/2010/main">
        <mc:Choice Requires="a14">
          <p:sp>
            <p:nvSpPr>
              <p:cNvPr id="3" name="Text Placeholder 2"/>
              <p:cNvSpPr>
                <a:spLocks noGrp="1"/>
              </p:cNvSpPr>
              <p:nvPr>
                <p:ph type="body" sz="quarter" idx="10"/>
              </p:nvPr>
            </p:nvSpPr>
            <p:spPr>
              <a:xfrm>
                <a:off x="276683" y="987071"/>
                <a:ext cx="11820910" cy="6182462"/>
              </a:xfrm>
            </p:spPr>
            <p:txBody>
              <a:bodyPr/>
              <a:lstStyle/>
              <a:p>
                <a:endParaRPr lang="en-US" dirty="0"/>
              </a:p>
              <a:p>
                <a:r>
                  <a:rPr lang="en-US" sz="3600" dirty="0"/>
                  <a:t>Population: heights of all US-located people 18-65</a:t>
                </a:r>
              </a:p>
              <a:p>
                <a:r>
                  <a:rPr lang="en-US" sz="2000" dirty="0">
                    <a:solidFill>
                      <a:schemeClr val="tx1"/>
                    </a:solidFill>
                  </a:rPr>
                  <a:t>Let’s call the </a:t>
                </a:r>
                <a:r>
                  <a:rPr lang="en-US" sz="2000" i="1" dirty="0">
                    <a:solidFill>
                      <a:schemeClr val="tx1"/>
                    </a:solidFill>
                  </a:rPr>
                  <a:t>population mean</a:t>
                </a:r>
                <a:r>
                  <a:rPr lang="en-US" sz="2000" dirty="0">
                    <a:solidFill>
                      <a:schemeClr val="tx1"/>
                    </a:solidFill>
                  </a:rPr>
                  <a:t> of U.S. height </a:t>
                </a:r>
                <a14:m>
                  <m:oMath xmlns:m="http://schemas.openxmlformats.org/officeDocument/2006/math">
                    <m:r>
                      <a:rPr lang="en-US" sz="2000" b="0" i="1" smtClean="0">
                        <a:solidFill>
                          <a:schemeClr val="tx1"/>
                        </a:solidFill>
                        <a:latin typeface="Cambria Math" panose="02040503050406030204" pitchFamily="18" charset="0"/>
                      </a:rPr>
                      <m:t>𝜇</m:t>
                    </m:r>
                  </m:oMath>
                </a14:m>
                <a:r>
                  <a:rPr lang="en-US" sz="2000" dirty="0">
                    <a:solidFill>
                      <a:schemeClr val="tx1"/>
                    </a:solidFill>
                  </a:rPr>
                  <a:t> (sometimes called “the truth”)</a:t>
                </a:r>
              </a:p>
              <a:p>
                <a:r>
                  <a:rPr lang="en-US" sz="2000" dirty="0">
                    <a:solidFill>
                      <a:schemeClr val="tx1"/>
                    </a:solidFill>
                  </a:rPr>
                  <a:t>At a given point in time, </a:t>
                </a:r>
                <a14:m>
                  <m:oMath xmlns:m="http://schemas.openxmlformats.org/officeDocument/2006/math">
                    <m:r>
                      <a:rPr lang="en-US" sz="2000" i="1">
                        <a:solidFill>
                          <a:schemeClr val="tx1"/>
                        </a:solidFill>
                        <a:latin typeface="Cambria Math" panose="02040503050406030204" pitchFamily="18" charset="0"/>
                      </a:rPr>
                      <m:t>𝜇</m:t>
                    </m:r>
                  </m:oMath>
                </a14:m>
                <a:r>
                  <a:rPr lang="en-US" sz="2000" dirty="0">
                    <a:solidFill>
                      <a:schemeClr val="tx1"/>
                    </a:solidFill>
                  </a:rPr>
                  <a:t> is </a:t>
                </a:r>
                <a:r>
                  <a:rPr lang="en-US" sz="2000" i="1" dirty="0">
                    <a:solidFill>
                      <a:schemeClr val="tx1"/>
                    </a:solidFill>
                  </a:rPr>
                  <a:t>deterministic. </a:t>
                </a:r>
                <a:r>
                  <a:rPr lang="en-US" sz="2000" dirty="0">
                    <a:solidFill>
                      <a:schemeClr val="tx1"/>
                    </a:solidFill>
                  </a:rPr>
                  <a:t>Let’s assume it’s 66.2 inches.</a:t>
                </a:r>
                <a:endParaRPr lang="en-US" sz="2000" i="1" dirty="0">
                  <a:solidFill>
                    <a:schemeClr val="tx1"/>
                  </a:solidFill>
                </a:endParaRPr>
              </a:p>
              <a:p>
                <a:endParaRPr lang="en-US" sz="3600" dirty="0">
                  <a:solidFill>
                    <a:schemeClr val="tx2"/>
                  </a:solidFill>
                </a:endParaRPr>
              </a:p>
              <a:p>
                <a:r>
                  <a:rPr lang="en-US" sz="3600" dirty="0">
                    <a:solidFill>
                      <a:schemeClr val="tx2"/>
                    </a:solidFill>
                  </a:rPr>
                  <a:t>Sample: we’ll draw a sample </a:t>
                </a:r>
                <a:r>
                  <a:rPr lang="en-US" sz="3600" i="1" dirty="0">
                    <a:solidFill>
                      <a:schemeClr val="tx2"/>
                    </a:solidFill>
                  </a:rPr>
                  <a:t>N </a:t>
                </a:r>
                <a:r>
                  <a:rPr lang="en-US" sz="3600" dirty="0">
                    <a:solidFill>
                      <a:schemeClr val="tx2"/>
                    </a:solidFill>
                  </a:rPr>
                  <a:t>people located in US</a:t>
                </a:r>
              </a:p>
              <a:p>
                <a:r>
                  <a:rPr lang="en-US" sz="2000" dirty="0">
                    <a:solidFill>
                      <a:schemeClr val="tx1"/>
                    </a:solidFill>
                  </a:rPr>
                  <a:t>Let’s call the </a:t>
                </a:r>
                <a:r>
                  <a:rPr lang="en-US" sz="2000" i="1" dirty="0">
                    <a:solidFill>
                      <a:schemeClr val="tx1"/>
                    </a:solidFill>
                  </a:rPr>
                  <a:t>sample mean</a:t>
                </a:r>
                <a:r>
                  <a:rPr lang="en-US" sz="2000" dirty="0">
                    <a:solidFill>
                      <a:schemeClr val="tx1"/>
                    </a:solidFill>
                  </a:rPr>
                  <a:t> of adult U.S. height </a:t>
                </a:r>
                <a14:m>
                  <m:oMath xmlns:m="http://schemas.openxmlformats.org/officeDocument/2006/math">
                    <m:sSub>
                      <m:sSubPr>
                        <m:ctrlPr>
                          <a:rPr lang="en-US" sz="2000" b="0" i="1" smtClean="0">
                            <a:solidFill>
                              <a:schemeClr val="tx1"/>
                            </a:solidFill>
                            <a:latin typeface="Cambria Math" panose="02040503050406030204" pitchFamily="18" charset="0"/>
                          </a:rPr>
                        </m:ctrlPr>
                      </m:sSubPr>
                      <m:e>
                        <m:sSubSup>
                          <m:sSubSupPr>
                            <m:ctrlPr>
                              <a:rPr lang="en-US" sz="2000" i="1">
                                <a:solidFill>
                                  <a:schemeClr val="tx1"/>
                                </a:solidFill>
                                <a:latin typeface="Cambria Math" panose="02040503050406030204" pitchFamily="18" charset="0"/>
                              </a:rPr>
                            </m:ctrlPr>
                          </m:sSubSupPr>
                          <m:e>
                            <m:f>
                              <m:fPr>
                                <m:ctrlPr>
                                  <a:rPr lang="en-US" sz="2000" i="1">
                                    <a:solidFill>
                                      <a:schemeClr val="tx1"/>
                                    </a:solidFill>
                                    <a:latin typeface="Cambria Math" panose="02040503050406030204" pitchFamily="18" charset="0"/>
                                  </a:rPr>
                                </m:ctrlPr>
                              </m:fPr>
                              <m:num>
                                <m:r>
                                  <a:rPr lang="en-US" sz="2000">
                                    <a:solidFill>
                                      <a:schemeClr val="tx1"/>
                                    </a:solidFill>
                                    <a:latin typeface="Cambria Math" panose="02040503050406030204" pitchFamily="18" charset="0"/>
                                  </a:rPr>
                                  <m:t>1</m:t>
                                </m:r>
                              </m:num>
                              <m:den>
                                <m:r>
                                  <m:rPr>
                                    <m:sty m:val="p"/>
                                  </m:rPr>
                                  <a:rPr lang="en-US" sz="2000">
                                    <a:solidFill>
                                      <a:schemeClr val="tx1"/>
                                    </a:solidFill>
                                    <a:latin typeface="Cambria Math" panose="02040503050406030204" pitchFamily="18" charset="0"/>
                                  </a:rPr>
                                  <m:t>n</m:t>
                                </m:r>
                              </m:den>
                            </m:f>
                            <m:r>
                              <m:rPr>
                                <m:sty m:val="p"/>
                              </m:rPr>
                              <a:rPr lang="en-US" sz="2000">
                                <a:solidFill>
                                  <a:schemeClr val="tx1"/>
                                </a:solidFill>
                                <a:latin typeface="Cambria Math" panose="02040503050406030204" pitchFamily="18" charset="0"/>
                              </a:rPr>
                              <m:t>Σ</m:t>
                            </m:r>
                          </m:e>
                          <m:sub>
                            <m:r>
                              <a:rPr lang="en-US" sz="2000" b="1" i="1">
                                <a:solidFill>
                                  <a:schemeClr val="tx1"/>
                                </a:solidFill>
                                <a:latin typeface="Cambria Math" panose="02040503050406030204" pitchFamily="18" charset="0"/>
                              </a:rPr>
                              <m:t>𝒊</m:t>
                            </m:r>
                            <m:r>
                              <a:rPr lang="en-US" sz="2000" i="1">
                                <a:solidFill>
                                  <a:schemeClr val="tx1"/>
                                </a:solidFill>
                                <a:latin typeface="Cambria Math" panose="02040503050406030204" pitchFamily="18" charset="0"/>
                              </a:rPr>
                              <m:t>=1</m:t>
                            </m:r>
                          </m:sub>
                          <m:sup>
                            <m:r>
                              <a:rPr lang="en-US" sz="2000" i="1">
                                <a:solidFill>
                                  <a:schemeClr val="tx1"/>
                                </a:solidFill>
                                <a:latin typeface="Cambria Math" panose="02040503050406030204" pitchFamily="18" charset="0"/>
                              </a:rPr>
                              <m:t>𝑛</m:t>
                            </m:r>
                          </m:sup>
                        </m:sSubSup>
                        <m:r>
                          <a:rPr lang="en-US" sz="2000" b="0" i="1" smtClean="0">
                            <a:solidFill>
                              <a:schemeClr val="tx1"/>
                            </a:solidFill>
                            <a:latin typeface="Cambria Math" panose="02040503050406030204" pitchFamily="18" charset="0"/>
                          </a:rPr>
                          <m:t>𝑥</m:t>
                        </m:r>
                      </m:e>
                      <m:sub>
                        <m:r>
                          <a:rPr lang="en-US" sz="2000" b="0" i="1" smtClean="0">
                            <a:solidFill>
                              <a:schemeClr val="tx1"/>
                            </a:solidFill>
                            <a:latin typeface="Cambria Math" panose="02040503050406030204" pitchFamily="18" charset="0"/>
                          </a:rPr>
                          <m:t>𝑖</m:t>
                        </m:r>
                      </m:sub>
                    </m:sSub>
                    <m:r>
                      <a:rPr lang="en-US" sz="2000" b="0" i="1" smtClean="0">
                        <a:solidFill>
                          <a:schemeClr val="tx1"/>
                        </a:solidFill>
                        <a:latin typeface="Cambria Math" panose="02040503050406030204" pitchFamily="18" charset="0"/>
                      </a:rPr>
                      <m:t>=</m:t>
                    </m:r>
                    <m:acc>
                      <m:accPr>
                        <m:chr m:val="̅"/>
                        <m:ctrlPr>
                          <a:rPr lang="en-US" sz="2000" b="1" i="1" smtClean="0">
                            <a:solidFill>
                              <a:schemeClr val="tx1"/>
                            </a:solidFill>
                            <a:latin typeface="Cambria Math" panose="02040503050406030204" pitchFamily="18" charset="0"/>
                          </a:rPr>
                        </m:ctrlPr>
                      </m:accPr>
                      <m:e>
                        <m:sSub>
                          <m:sSubPr>
                            <m:ctrlPr>
                              <a:rPr lang="en-US" sz="2000" b="1" i="1" smtClean="0">
                                <a:solidFill>
                                  <a:schemeClr val="tx1"/>
                                </a:solidFill>
                                <a:latin typeface="Cambria Math" panose="02040503050406030204" pitchFamily="18" charset="0"/>
                              </a:rPr>
                            </m:ctrlPr>
                          </m:sSubPr>
                          <m:e>
                            <m:r>
                              <a:rPr lang="en-US" sz="2000" b="1" i="1" smtClean="0">
                                <a:solidFill>
                                  <a:schemeClr val="tx1"/>
                                </a:solidFill>
                                <a:latin typeface="Cambria Math" panose="02040503050406030204" pitchFamily="18" charset="0"/>
                              </a:rPr>
                              <m:t>𝒙</m:t>
                            </m:r>
                          </m:e>
                          <m:sub>
                            <m:r>
                              <a:rPr lang="en-US" sz="2000" b="1" i="1" smtClean="0">
                                <a:solidFill>
                                  <a:schemeClr val="tx1"/>
                                </a:solidFill>
                                <a:latin typeface="Cambria Math" panose="02040503050406030204" pitchFamily="18" charset="0"/>
                              </a:rPr>
                              <m:t>𝑵</m:t>
                            </m:r>
                          </m:sub>
                        </m:sSub>
                      </m:e>
                    </m:acc>
                  </m:oMath>
                </a14:m>
                <a:r>
                  <a:rPr lang="en-US" sz="2000" dirty="0">
                    <a:solidFill>
                      <a:schemeClr val="tx1"/>
                    </a:solidFill>
                  </a:rPr>
                  <a:t>  (pronounced x-bar)</a:t>
                </a:r>
              </a:p>
              <a:p>
                <a:endParaRPr lang="en-US" sz="2000" dirty="0">
                  <a:solidFill>
                    <a:schemeClr val="tx1"/>
                  </a:solidFill>
                </a:endParaRPr>
              </a:p>
              <a:p>
                <a:pPr marL="342900" indent="-342900">
                  <a:buFontTx/>
                  <a:buChar char="-"/>
                </a:pPr>
                <a14:m>
                  <m:oMath xmlns:m="http://schemas.openxmlformats.org/officeDocument/2006/math">
                    <m:sSub>
                      <m:sSubPr>
                        <m:ctrlPr>
                          <a:rPr lang="en-US" sz="2000" i="1">
                            <a:solidFill>
                              <a:schemeClr val="tx1"/>
                            </a:solidFill>
                            <a:latin typeface="Cambria Math" panose="02040503050406030204" pitchFamily="18" charset="0"/>
                          </a:rPr>
                        </m:ctrlPr>
                      </m:sSubPr>
                      <m:e>
                        <m:sSubSup>
                          <m:sSubSupPr>
                            <m:ctrlPr>
                              <a:rPr lang="en-US" sz="2000" i="1">
                                <a:solidFill>
                                  <a:schemeClr val="tx1"/>
                                </a:solidFill>
                                <a:latin typeface="Cambria Math" panose="02040503050406030204" pitchFamily="18" charset="0"/>
                              </a:rPr>
                            </m:ctrlPr>
                          </m:sSubSupPr>
                          <m:e>
                            <m:f>
                              <m:fPr>
                                <m:ctrlPr>
                                  <a:rPr lang="en-US" sz="2000" b="0" i="1" smtClean="0">
                                    <a:solidFill>
                                      <a:schemeClr val="tx1"/>
                                    </a:solidFill>
                                    <a:latin typeface="Cambria Math" panose="02040503050406030204" pitchFamily="18" charset="0"/>
                                  </a:rPr>
                                </m:ctrlPr>
                              </m:fPr>
                              <m:num>
                                <m:r>
                                  <a:rPr lang="en-US" sz="2000" b="0" i="0" smtClean="0">
                                    <a:solidFill>
                                      <a:schemeClr val="tx1"/>
                                    </a:solidFill>
                                    <a:latin typeface="Cambria Math" panose="02040503050406030204" pitchFamily="18" charset="0"/>
                                  </a:rPr>
                                  <m:t>1</m:t>
                                </m:r>
                              </m:num>
                              <m:den>
                                <m:r>
                                  <m:rPr>
                                    <m:sty m:val="p"/>
                                  </m:rPr>
                                  <a:rPr lang="en-US" sz="2000" b="0" i="0" smtClean="0">
                                    <a:solidFill>
                                      <a:schemeClr val="tx1"/>
                                    </a:solidFill>
                                    <a:latin typeface="Cambria Math" panose="02040503050406030204" pitchFamily="18" charset="0"/>
                                  </a:rPr>
                                  <m:t>n</m:t>
                                </m:r>
                              </m:den>
                            </m:f>
                            <m:r>
                              <m:rPr>
                                <m:sty m:val="p"/>
                              </m:rPr>
                              <a:rPr lang="en-US" sz="2000">
                                <a:solidFill>
                                  <a:schemeClr val="tx1"/>
                                </a:solidFill>
                                <a:latin typeface="Cambria Math" panose="02040503050406030204" pitchFamily="18" charset="0"/>
                              </a:rPr>
                              <m:t>Σ</m:t>
                            </m:r>
                          </m:e>
                          <m:sub>
                            <m:r>
                              <a:rPr lang="en-US" sz="2000" b="1" i="1">
                                <a:solidFill>
                                  <a:schemeClr val="tx1"/>
                                </a:solidFill>
                                <a:latin typeface="Cambria Math" panose="02040503050406030204" pitchFamily="18" charset="0"/>
                              </a:rPr>
                              <m:t>𝒊</m:t>
                            </m:r>
                            <m:r>
                              <a:rPr lang="en-US" sz="2000" i="1">
                                <a:solidFill>
                                  <a:schemeClr val="tx1"/>
                                </a:solidFill>
                                <a:latin typeface="Cambria Math" panose="02040503050406030204" pitchFamily="18" charset="0"/>
                              </a:rPr>
                              <m:t>=1</m:t>
                            </m:r>
                          </m:sub>
                          <m:sup>
                            <m:r>
                              <a:rPr lang="en-US" sz="2000" i="1">
                                <a:solidFill>
                                  <a:schemeClr val="tx1"/>
                                </a:solidFill>
                                <a:latin typeface="Cambria Math" panose="02040503050406030204" pitchFamily="18" charset="0"/>
                              </a:rPr>
                              <m:t>𝑛</m:t>
                            </m:r>
                          </m:sup>
                        </m:sSubSup>
                        <m:r>
                          <a:rPr lang="en-US" sz="2000" i="1">
                            <a:solidFill>
                              <a:schemeClr val="tx1"/>
                            </a:solidFill>
                            <a:latin typeface="Cambria Math" panose="02040503050406030204" pitchFamily="18" charset="0"/>
                          </a:rPr>
                          <m:t>𝑥</m:t>
                        </m:r>
                      </m:e>
                      <m:sub>
                        <m:r>
                          <a:rPr lang="en-US" sz="2000" i="1">
                            <a:solidFill>
                              <a:schemeClr val="tx1"/>
                            </a:solidFill>
                            <a:latin typeface="Cambria Math" panose="02040503050406030204" pitchFamily="18" charset="0"/>
                          </a:rPr>
                          <m:t>𝑖</m:t>
                        </m:r>
                      </m:sub>
                    </m:sSub>
                  </m:oMath>
                </a14:m>
                <a:r>
                  <a:rPr lang="en-US" sz="2000" dirty="0">
                    <a:solidFill>
                      <a:schemeClr val="tx1"/>
                    </a:solidFill>
                  </a:rPr>
                  <a:t> means sum up all the </a:t>
                </a:r>
                <a14:m>
                  <m:oMath xmlns:m="http://schemas.openxmlformats.org/officeDocument/2006/math">
                    <m:sSub>
                      <m:sSubPr>
                        <m:ctrlPr>
                          <a:rPr lang="en-US" sz="2000" i="1">
                            <a:solidFill>
                              <a:schemeClr val="tx1"/>
                            </a:solidFill>
                            <a:latin typeface="Cambria Math" panose="02040503050406030204" pitchFamily="18" charset="0"/>
                          </a:rPr>
                        </m:ctrlPr>
                      </m:sSubPr>
                      <m:e>
                        <m:r>
                          <a:rPr lang="en-US" sz="2000" i="1">
                            <a:solidFill>
                              <a:schemeClr val="tx1"/>
                            </a:solidFill>
                            <a:latin typeface="Cambria Math" panose="02040503050406030204" pitchFamily="18" charset="0"/>
                          </a:rPr>
                          <m:t>𝑥</m:t>
                        </m:r>
                      </m:e>
                      <m:sub>
                        <m:r>
                          <a:rPr lang="en-US" sz="2000" i="1">
                            <a:solidFill>
                              <a:schemeClr val="tx1"/>
                            </a:solidFill>
                            <a:latin typeface="Cambria Math" panose="02040503050406030204" pitchFamily="18" charset="0"/>
                          </a:rPr>
                          <m:t>𝑖</m:t>
                        </m:r>
                      </m:sub>
                    </m:sSub>
                  </m:oMath>
                </a14:m>
                <a:r>
                  <a:rPr lang="en-US" sz="2000" dirty="0">
                    <a:solidFill>
                      <a:schemeClr val="tx1"/>
                    </a:solidFill>
                  </a:rPr>
                  <a:t> you have, divide that by n </a:t>
                </a:r>
              </a:p>
              <a:p>
                <a:pPr marL="342900" indent="-342900">
                  <a:buFontTx/>
                  <a:buChar char="-"/>
                </a:pPr>
                <a:r>
                  <a:rPr lang="en-US" sz="2000" dirty="0">
                    <a:solidFill>
                      <a:schemeClr val="tx1"/>
                    </a:solidFill>
                  </a:rPr>
                  <a:t>By our earlier definition, </a:t>
                </a:r>
                <a14:m>
                  <m:oMath xmlns:m="http://schemas.openxmlformats.org/officeDocument/2006/math">
                    <m:acc>
                      <m:accPr>
                        <m:chr m:val="̅"/>
                        <m:ctrlPr>
                          <a:rPr lang="en-US" sz="2000" b="1" i="1">
                            <a:solidFill>
                              <a:schemeClr val="tx1"/>
                            </a:solidFill>
                            <a:latin typeface="Cambria Math" panose="02040503050406030204" pitchFamily="18" charset="0"/>
                          </a:rPr>
                        </m:ctrlPr>
                      </m:accPr>
                      <m:e>
                        <m:sSub>
                          <m:sSubPr>
                            <m:ctrlPr>
                              <a:rPr lang="en-US" sz="2000" b="1" i="1">
                                <a:solidFill>
                                  <a:schemeClr val="tx1"/>
                                </a:solidFill>
                                <a:latin typeface="Cambria Math" panose="02040503050406030204" pitchFamily="18" charset="0"/>
                              </a:rPr>
                            </m:ctrlPr>
                          </m:sSubPr>
                          <m:e>
                            <m:r>
                              <a:rPr lang="en-US" sz="2000" b="1" i="1">
                                <a:solidFill>
                                  <a:schemeClr val="tx1"/>
                                </a:solidFill>
                                <a:latin typeface="Cambria Math" panose="02040503050406030204" pitchFamily="18" charset="0"/>
                              </a:rPr>
                              <m:t>𝒙</m:t>
                            </m:r>
                          </m:e>
                          <m:sub>
                            <m:r>
                              <a:rPr lang="en-US" sz="2000" b="1" i="1">
                                <a:solidFill>
                                  <a:schemeClr val="tx1"/>
                                </a:solidFill>
                                <a:latin typeface="Cambria Math" panose="02040503050406030204" pitchFamily="18" charset="0"/>
                              </a:rPr>
                              <m:t>𝑵</m:t>
                            </m:r>
                          </m:sub>
                        </m:sSub>
                      </m:e>
                    </m:acc>
                  </m:oMath>
                </a14:m>
                <a:r>
                  <a:rPr lang="en-US" sz="2000" dirty="0">
                    <a:solidFill>
                      <a:schemeClr val="tx1"/>
                    </a:solidFill>
                  </a:rPr>
                  <a:t> is a random variable</a:t>
                </a:r>
              </a:p>
              <a:p>
                <a:pPr marL="342900" indent="-342900">
                  <a:buFontTx/>
                  <a:buChar char="-"/>
                </a:pPr>
                <a:endParaRPr lang="en-US" sz="2000" dirty="0">
                  <a:solidFill>
                    <a:schemeClr val="tx1"/>
                  </a:solidFill>
                  <a:latin typeface="+mn-lt"/>
                </a:endParaRPr>
              </a:p>
              <a:p>
                <a:pPr marL="342900" indent="-342900">
                  <a:buFontTx/>
                  <a:buChar char="-"/>
                </a:pPr>
                <a:endParaRPr lang="en-US" sz="2000" dirty="0">
                  <a:solidFill>
                    <a:schemeClr val="tx1"/>
                  </a:solidFill>
                  <a:latin typeface="+mn-lt"/>
                </a:endParaRPr>
              </a:p>
              <a:p>
                <a:endParaRPr lang="en-US" sz="3600" dirty="0">
                  <a:solidFill>
                    <a:schemeClr val="tx2"/>
                  </a:solidFill>
                </a:endParaRPr>
              </a:p>
            </p:txBody>
          </p:sp>
        </mc:Choice>
        <mc:Fallback xmlns="">
          <p:sp>
            <p:nvSpPr>
              <p:cNvPr id="3" name="Text Placeholder 2"/>
              <p:cNvSpPr>
                <a:spLocks noGrp="1" noRot="1" noChangeAspect="1" noMove="1" noResize="1" noEditPoints="1" noAdjustHandles="1" noChangeArrowheads="1" noChangeShapeType="1" noTextEdit="1"/>
              </p:cNvSpPr>
              <p:nvPr>
                <p:ph type="body" sz="quarter" idx="10"/>
              </p:nvPr>
            </p:nvSpPr>
            <p:spPr>
              <a:xfrm>
                <a:off x="276683" y="987071"/>
                <a:ext cx="11820910" cy="6182462"/>
              </a:xfrm>
              <a:blipFill>
                <a:blip r:embed="rId3"/>
                <a:stretch>
                  <a:fillRect l="-1082"/>
                </a:stretch>
              </a:blipFill>
            </p:spPr>
            <p:txBody>
              <a:bodyPr/>
              <a:lstStyle/>
              <a:p>
                <a:r>
                  <a:rPr lang="en-US">
                    <a:noFill/>
                  </a:rPr>
                  <a:t> </a:t>
                </a:r>
              </a:p>
            </p:txBody>
          </p:sp>
        </mc:Fallback>
      </mc:AlternateContent>
    </p:spTree>
    <p:extLst>
      <p:ext uri="{BB962C8B-B14F-4D97-AF65-F5344CB8AC3E}">
        <p14:creationId xmlns:p14="http://schemas.microsoft.com/office/powerpoint/2010/main" val="748905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Population mean vs. sample mean</a:t>
            </a:r>
          </a:p>
        </p:txBody>
      </p:sp>
      <mc:AlternateContent xmlns:mc="http://schemas.openxmlformats.org/markup-compatibility/2006" xmlns:a14="http://schemas.microsoft.com/office/drawing/2010/main">
        <mc:Choice Requires="a14">
          <p:sp>
            <p:nvSpPr>
              <p:cNvPr id="3" name="Text Placeholder 2"/>
              <p:cNvSpPr>
                <a:spLocks noGrp="1"/>
              </p:cNvSpPr>
              <p:nvPr>
                <p:ph type="body" sz="quarter" idx="10"/>
              </p:nvPr>
            </p:nvSpPr>
            <p:spPr>
              <a:xfrm>
                <a:off x="276683" y="987071"/>
                <a:ext cx="11820910" cy="7564187"/>
              </a:xfrm>
            </p:spPr>
            <p:txBody>
              <a:bodyPr/>
              <a:lstStyle/>
              <a:p>
                <a:endParaRPr lang="en-US" dirty="0"/>
              </a:p>
              <a:p>
                <a:r>
                  <a:rPr lang="en-US" sz="3600" dirty="0"/>
                  <a:t>Population: heights of all US-located people 18-65</a:t>
                </a:r>
              </a:p>
              <a:p>
                <a:r>
                  <a:rPr lang="en-US" sz="2000" dirty="0">
                    <a:solidFill>
                      <a:schemeClr val="tx1"/>
                    </a:solidFill>
                  </a:rPr>
                  <a:t>Let’s call the population mean of U.S. height </a:t>
                </a:r>
                <a14:m>
                  <m:oMath xmlns:m="http://schemas.openxmlformats.org/officeDocument/2006/math">
                    <m:r>
                      <a:rPr lang="en-US" sz="2000" b="0" i="1" smtClean="0">
                        <a:solidFill>
                          <a:schemeClr val="tx1"/>
                        </a:solidFill>
                        <a:latin typeface="Cambria Math" panose="02040503050406030204" pitchFamily="18" charset="0"/>
                      </a:rPr>
                      <m:t>𝜇</m:t>
                    </m:r>
                  </m:oMath>
                </a14:m>
                <a:r>
                  <a:rPr lang="en-US" sz="2000" dirty="0">
                    <a:solidFill>
                      <a:schemeClr val="tx1"/>
                    </a:solidFill>
                  </a:rPr>
                  <a:t> (sometimes called “the truth”)</a:t>
                </a:r>
              </a:p>
              <a:p>
                <a:r>
                  <a:rPr lang="en-US" sz="2000" dirty="0">
                    <a:solidFill>
                      <a:schemeClr val="tx1"/>
                    </a:solidFill>
                  </a:rPr>
                  <a:t>At a given point in time, </a:t>
                </a:r>
                <a14:m>
                  <m:oMath xmlns:m="http://schemas.openxmlformats.org/officeDocument/2006/math">
                    <m:r>
                      <a:rPr lang="en-US" sz="2000" i="1">
                        <a:solidFill>
                          <a:schemeClr val="tx1"/>
                        </a:solidFill>
                        <a:latin typeface="Cambria Math" panose="02040503050406030204" pitchFamily="18" charset="0"/>
                      </a:rPr>
                      <m:t>𝜇</m:t>
                    </m:r>
                  </m:oMath>
                </a14:m>
                <a:r>
                  <a:rPr lang="en-US" sz="2000" dirty="0">
                    <a:solidFill>
                      <a:schemeClr val="tx1"/>
                    </a:solidFill>
                  </a:rPr>
                  <a:t> is </a:t>
                </a:r>
                <a:r>
                  <a:rPr lang="en-US" sz="2000" i="1" dirty="0">
                    <a:solidFill>
                      <a:schemeClr val="tx1"/>
                    </a:solidFill>
                  </a:rPr>
                  <a:t>deterministic. </a:t>
                </a:r>
                <a:r>
                  <a:rPr lang="en-US" sz="2000" dirty="0">
                    <a:solidFill>
                      <a:schemeClr val="tx1"/>
                    </a:solidFill>
                  </a:rPr>
                  <a:t>Let’s assume it’s 66.2 inches.</a:t>
                </a:r>
                <a:endParaRPr lang="en-US" sz="2000" i="1" dirty="0">
                  <a:solidFill>
                    <a:schemeClr val="tx1"/>
                  </a:solidFill>
                </a:endParaRPr>
              </a:p>
              <a:p>
                <a:endParaRPr lang="en-US" sz="3600" dirty="0">
                  <a:solidFill>
                    <a:schemeClr val="tx2"/>
                  </a:solidFill>
                </a:endParaRPr>
              </a:p>
              <a:p>
                <a:r>
                  <a:rPr lang="en-US" sz="3600" dirty="0">
                    <a:solidFill>
                      <a:schemeClr val="tx2"/>
                    </a:solidFill>
                  </a:rPr>
                  <a:t>Sample: we’ll draw a sample </a:t>
                </a:r>
                <a:r>
                  <a:rPr lang="en-US" sz="3600" i="1" dirty="0">
                    <a:solidFill>
                      <a:schemeClr val="tx2"/>
                    </a:solidFill>
                  </a:rPr>
                  <a:t>N </a:t>
                </a:r>
                <a:r>
                  <a:rPr lang="en-US" sz="3600" dirty="0">
                    <a:solidFill>
                      <a:schemeClr val="tx2"/>
                    </a:solidFill>
                  </a:rPr>
                  <a:t>people located in US</a:t>
                </a:r>
              </a:p>
              <a:p>
                <a:r>
                  <a:rPr lang="en-US" sz="2000" dirty="0">
                    <a:solidFill>
                      <a:schemeClr val="tx1"/>
                    </a:solidFill>
                  </a:rPr>
                  <a:t>Let’s call the sample mean of adult U.S. height </a:t>
                </a:r>
                <a14:m>
                  <m:oMath xmlns:m="http://schemas.openxmlformats.org/officeDocument/2006/math">
                    <m:sSub>
                      <m:sSubPr>
                        <m:ctrlPr>
                          <a:rPr lang="en-US" sz="2000" b="0" i="1" smtClean="0">
                            <a:solidFill>
                              <a:schemeClr val="tx1"/>
                            </a:solidFill>
                            <a:latin typeface="Cambria Math" panose="02040503050406030204" pitchFamily="18" charset="0"/>
                          </a:rPr>
                        </m:ctrlPr>
                      </m:sSubPr>
                      <m:e>
                        <m:sSubSup>
                          <m:sSubSupPr>
                            <m:ctrlPr>
                              <a:rPr lang="en-US" sz="2000" i="1">
                                <a:solidFill>
                                  <a:schemeClr val="tx1"/>
                                </a:solidFill>
                                <a:latin typeface="Cambria Math" panose="02040503050406030204" pitchFamily="18" charset="0"/>
                              </a:rPr>
                            </m:ctrlPr>
                          </m:sSubSupPr>
                          <m:e>
                            <m:f>
                              <m:fPr>
                                <m:ctrlPr>
                                  <a:rPr lang="en-US" sz="2000" i="1">
                                    <a:solidFill>
                                      <a:schemeClr val="tx1"/>
                                    </a:solidFill>
                                    <a:latin typeface="Cambria Math" panose="02040503050406030204" pitchFamily="18" charset="0"/>
                                  </a:rPr>
                                </m:ctrlPr>
                              </m:fPr>
                              <m:num>
                                <m:r>
                                  <a:rPr lang="en-US" sz="2000">
                                    <a:solidFill>
                                      <a:schemeClr val="tx1"/>
                                    </a:solidFill>
                                    <a:latin typeface="Cambria Math" panose="02040503050406030204" pitchFamily="18" charset="0"/>
                                  </a:rPr>
                                  <m:t>1</m:t>
                                </m:r>
                              </m:num>
                              <m:den>
                                <m:r>
                                  <m:rPr>
                                    <m:sty m:val="p"/>
                                  </m:rPr>
                                  <a:rPr lang="en-US" sz="2000">
                                    <a:solidFill>
                                      <a:schemeClr val="tx1"/>
                                    </a:solidFill>
                                    <a:latin typeface="Cambria Math" panose="02040503050406030204" pitchFamily="18" charset="0"/>
                                  </a:rPr>
                                  <m:t>n</m:t>
                                </m:r>
                              </m:den>
                            </m:f>
                            <m:r>
                              <m:rPr>
                                <m:sty m:val="p"/>
                              </m:rPr>
                              <a:rPr lang="en-US" sz="2000">
                                <a:solidFill>
                                  <a:schemeClr val="tx1"/>
                                </a:solidFill>
                                <a:latin typeface="Cambria Math" panose="02040503050406030204" pitchFamily="18" charset="0"/>
                              </a:rPr>
                              <m:t>Σ</m:t>
                            </m:r>
                          </m:e>
                          <m:sub>
                            <m:r>
                              <a:rPr lang="en-US" sz="2000" b="1" i="1">
                                <a:solidFill>
                                  <a:schemeClr val="tx1"/>
                                </a:solidFill>
                                <a:latin typeface="Cambria Math" panose="02040503050406030204" pitchFamily="18" charset="0"/>
                              </a:rPr>
                              <m:t>𝒊</m:t>
                            </m:r>
                            <m:r>
                              <a:rPr lang="en-US" sz="2000" i="1">
                                <a:solidFill>
                                  <a:schemeClr val="tx1"/>
                                </a:solidFill>
                                <a:latin typeface="Cambria Math" panose="02040503050406030204" pitchFamily="18" charset="0"/>
                              </a:rPr>
                              <m:t>=1</m:t>
                            </m:r>
                          </m:sub>
                          <m:sup>
                            <m:r>
                              <a:rPr lang="en-US" sz="2000" i="1">
                                <a:solidFill>
                                  <a:schemeClr val="tx1"/>
                                </a:solidFill>
                                <a:latin typeface="Cambria Math" panose="02040503050406030204" pitchFamily="18" charset="0"/>
                              </a:rPr>
                              <m:t>𝑛</m:t>
                            </m:r>
                          </m:sup>
                        </m:sSubSup>
                        <m:r>
                          <a:rPr lang="en-US" sz="2000" b="0" i="1" smtClean="0">
                            <a:solidFill>
                              <a:schemeClr val="tx1"/>
                            </a:solidFill>
                            <a:latin typeface="Cambria Math" panose="02040503050406030204" pitchFamily="18" charset="0"/>
                          </a:rPr>
                          <m:t>𝑥</m:t>
                        </m:r>
                      </m:e>
                      <m:sub>
                        <m:r>
                          <a:rPr lang="en-US" sz="2000" b="0" i="1" smtClean="0">
                            <a:solidFill>
                              <a:schemeClr val="tx1"/>
                            </a:solidFill>
                            <a:latin typeface="Cambria Math" panose="02040503050406030204" pitchFamily="18" charset="0"/>
                          </a:rPr>
                          <m:t>𝑖</m:t>
                        </m:r>
                      </m:sub>
                    </m:sSub>
                    <m:r>
                      <a:rPr lang="en-US" sz="2000" b="0" i="1" smtClean="0">
                        <a:solidFill>
                          <a:schemeClr val="tx1"/>
                        </a:solidFill>
                        <a:latin typeface="Cambria Math" panose="02040503050406030204" pitchFamily="18" charset="0"/>
                      </a:rPr>
                      <m:t>=</m:t>
                    </m:r>
                    <m:acc>
                      <m:accPr>
                        <m:chr m:val="̅"/>
                        <m:ctrlPr>
                          <a:rPr lang="en-US" sz="2000" b="1" i="1" smtClean="0">
                            <a:solidFill>
                              <a:schemeClr val="tx1"/>
                            </a:solidFill>
                            <a:latin typeface="Cambria Math" panose="02040503050406030204" pitchFamily="18" charset="0"/>
                          </a:rPr>
                        </m:ctrlPr>
                      </m:accPr>
                      <m:e>
                        <m:sSub>
                          <m:sSubPr>
                            <m:ctrlPr>
                              <a:rPr lang="en-US" sz="2000" b="1" i="1" smtClean="0">
                                <a:solidFill>
                                  <a:schemeClr val="tx1"/>
                                </a:solidFill>
                                <a:latin typeface="Cambria Math" panose="02040503050406030204" pitchFamily="18" charset="0"/>
                              </a:rPr>
                            </m:ctrlPr>
                          </m:sSubPr>
                          <m:e>
                            <m:r>
                              <a:rPr lang="en-US" sz="2000" b="1" i="1" smtClean="0">
                                <a:solidFill>
                                  <a:schemeClr val="tx1"/>
                                </a:solidFill>
                                <a:latin typeface="Cambria Math" panose="02040503050406030204" pitchFamily="18" charset="0"/>
                              </a:rPr>
                              <m:t>𝒙</m:t>
                            </m:r>
                          </m:e>
                          <m:sub>
                            <m:r>
                              <a:rPr lang="en-US" sz="2000" b="1" i="1" smtClean="0">
                                <a:solidFill>
                                  <a:schemeClr val="tx1"/>
                                </a:solidFill>
                                <a:latin typeface="Cambria Math" panose="02040503050406030204" pitchFamily="18" charset="0"/>
                              </a:rPr>
                              <m:t>𝑵</m:t>
                            </m:r>
                          </m:sub>
                        </m:sSub>
                      </m:e>
                    </m:acc>
                  </m:oMath>
                </a14:m>
                <a:r>
                  <a:rPr lang="en-US" sz="2000" dirty="0">
                    <a:solidFill>
                      <a:schemeClr val="tx1"/>
                    </a:solidFill>
                  </a:rPr>
                  <a:t>  (pronounced x-bar)</a:t>
                </a:r>
              </a:p>
              <a:p>
                <a:endParaRPr lang="en-US" sz="2000" dirty="0">
                  <a:solidFill>
                    <a:schemeClr val="tx1"/>
                  </a:solidFill>
                </a:endParaRPr>
              </a:p>
              <a:p>
                <a:pPr marL="342900" indent="-342900">
                  <a:buFontTx/>
                  <a:buChar char="-"/>
                </a:pPr>
                <a14:m>
                  <m:oMath xmlns:m="http://schemas.openxmlformats.org/officeDocument/2006/math">
                    <m:sSub>
                      <m:sSubPr>
                        <m:ctrlPr>
                          <a:rPr lang="en-US" sz="2000" i="1">
                            <a:solidFill>
                              <a:schemeClr val="tx1"/>
                            </a:solidFill>
                            <a:latin typeface="Cambria Math" panose="02040503050406030204" pitchFamily="18" charset="0"/>
                          </a:rPr>
                        </m:ctrlPr>
                      </m:sSubPr>
                      <m:e>
                        <m:sSubSup>
                          <m:sSubSupPr>
                            <m:ctrlPr>
                              <a:rPr lang="en-US" sz="2000" i="1">
                                <a:solidFill>
                                  <a:schemeClr val="tx1"/>
                                </a:solidFill>
                                <a:latin typeface="Cambria Math" panose="02040503050406030204" pitchFamily="18" charset="0"/>
                              </a:rPr>
                            </m:ctrlPr>
                          </m:sSubSupPr>
                          <m:e>
                            <m:f>
                              <m:fPr>
                                <m:ctrlPr>
                                  <a:rPr lang="en-US" sz="2000" b="0" i="1" smtClean="0">
                                    <a:solidFill>
                                      <a:schemeClr val="tx1"/>
                                    </a:solidFill>
                                    <a:latin typeface="Cambria Math" panose="02040503050406030204" pitchFamily="18" charset="0"/>
                                  </a:rPr>
                                </m:ctrlPr>
                              </m:fPr>
                              <m:num>
                                <m:r>
                                  <a:rPr lang="en-US" sz="2000" b="0" i="0" smtClean="0">
                                    <a:solidFill>
                                      <a:schemeClr val="tx1"/>
                                    </a:solidFill>
                                    <a:latin typeface="Cambria Math" panose="02040503050406030204" pitchFamily="18" charset="0"/>
                                  </a:rPr>
                                  <m:t>1</m:t>
                                </m:r>
                              </m:num>
                              <m:den>
                                <m:r>
                                  <m:rPr>
                                    <m:sty m:val="p"/>
                                  </m:rPr>
                                  <a:rPr lang="en-US" sz="2000" b="0" i="0" smtClean="0">
                                    <a:solidFill>
                                      <a:schemeClr val="tx1"/>
                                    </a:solidFill>
                                    <a:latin typeface="Cambria Math" panose="02040503050406030204" pitchFamily="18" charset="0"/>
                                  </a:rPr>
                                  <m:t>n</m:t>
                                </m:r>
                              </m:den>
                            </m:f>
                            <m:r>
                              <m:rPr>
                                <m:sty m:val="p"/>
                              </m:rPr>
                              <a:rPr lang="en-US" sz="2000">
                                <a:solidFill>
                                  <a:schemeClr val="tx1"/>
                                </a:solidFill>
                                <a:latin typeface="Cambria Math" panose="02040503050406030204" pitchFamily="18" charset="0"/>
                              </a:rPr>
                              <m:t>Σ</m:t>
                            </m:r>
                          </m:e>
                          <m:sub>
                            <m:r>
                              <a:rPr lang="en-US" sz="2000" b="1" i="1">
                                <a:solidFill>
                                  <a:schemeClr val="tx1"/>
                                </a:solidFill>
                                <a:latin typeface="Cambria Math" panose="02040503050406030204" pitchFamily="18" charset="0"/>
                              </a:rPr>
                              <m:t>𝒊</m:t>
                            </m:r>
                            <m:r>
                              <a:rPr lang="en-US" sz="2000" i="1">
                                <a:solidFill>
                                  <a:schemeClr val="tx1"/>
                                </a:solidFill>
                                <a:latin typeface="Cambria Math" panose="02040503050406030204" pitchFamily="18" charset="0"/>
                              </a:rPr>
                              <m:t>=1</m:t>
                            </m:r>
                          </m:sub>
                          <m:sup>
                            <m:r>
                              <a:rPr lang="en-US" sz="2000" i="1">
                                <a:solidFill>
                                  <a:schemeClr val="tx1"/>
                                </a:solidFill>
                                <a:latin typeface="Cambria Math" panose="02040503050406030204" pitchFamily="18" charset="0"/>
                              </a:rPr>
                              <m:t>𝑛</m:t>
                            </m:r>
                          </m:sup>
                        </m:sSubSup>
                        <m:r>
                          <a:rPr lang="en-US" sz="2000" i="1">
                            <a:solidFill>
                              <a:schemeClr val="tx1"/>
                            </a:solidFill>
                            <a:latin typeface="Cambria Math" panose="02040503050406030204" pitchFamily="18" charset="0"/>
                          </a:rPr>
                          <m:t>𝑥</m:t>
                        </m:r>
                      </m:e>
                      <m:sub>
                        <m:r>
                          <a:rPr lang="en-US" sz="2000" i="1">
                            <a:solidFill>
                              <a:schemeClr val="tx1"/>
                            </a:solidFill>
                            <a:latin typeface="Cambria Math" panose="02040503050406030204" pitchFamily="18" charset="0"/>
                          </a:rPr>
                          <m:t>𝑖</m:t>
                        </m:r>
                      </m:sub>
                    </m:sSub>
                  </m:oMath>
                </a14:m>
                <a:r>
                  <a:rPr lang="en-US" sz="2000" dirty="0">
                    <a:solidFill>
                      <a:schemeClr val="tx1"/>
                    </a:solidFill>
                  </a:rPr>
                  <a:t> means sum up all the </a:t>
                </a:r>
                <a14:m>
                  <m:oMath xmlns:m="http://schemas.openxmlformats.org/officeDocument/2006/math">
                    <m:sSub>
                      <m:sSubPr>
                        <m:ctrlPr>
                          <a:rPr lang="en-US" sz="2000" i="1">
                            <a:solidFill>
                              <a:schemeClr val="tx1"/>
                            </a:solidFill>
                            <a:latin typeface="Cambria Math" panose="02040503050406030204" pitchFamily="18" charset="0"/>
                          </a:rPr>
                        </m:ctrlPr>
                      </m:sSubPr>
                      <m:e>
                        <m:r>
                          <a:rPr lang="en-US" sz="2000" i="1">
                            <a:solidFill>
                              <a:schemeClr val="tx1"/>
                            </a:solidFill>
                            <a:latin typeface="Cambria Math" panose="02040503050406030204" pitchFamily="18" charset="0"/>
                          </a:rPr>
                          <m:t>𝑥</m:t>
                        </m:r>
                      </m:e>
                      <m:sub>
                        <m:r>
                          <a:rPr lang="en-US" sz="2000" i="1">
                            <a:solidFill>
                              <a:schemeClr val="tx1"/>
                            </a:solidFill>
                            <a:latin typeface="Cambria Math" panose="02040503050406030204" pitchFamily="18" charset="0"/>
                          </a:rPr>
                          <m:t>𝑖</m:t>
                        </m:r>
                      </m:sub>
                    </m:sSub>
                  </m:oMath>
                </a14:m>
                <a:r>
                  <a:rPr lang="en-US" sz="2000" dirty="0">
                    <a:solidFill>
                      <a:schemeClr val="tx1"/>
                    </a:solidFill>
                  </a:rPr>
                  <a:t> you have, divide that by n </a:t>
                </a:r>
              </a:p>
              <a:p>
                <a:pPr marL="342900" indent="-342900">
                  <a:buFontTx/>
                  <a:buChar char="-"/>
                </a:pPr>
                <a:r>
                  <a:rPr lang="en-US" sz="2000" dirty="0">
                    <a:solidFill>
                      <a:schemeClr val="tx1"/>
                    </a:solidFill>
                  </a:rPr>
                  <a:t>By our earlier definition, </a:t>
                </a:r>
                <a14:m>
                  <m:oMath xmlns:m="http://schemas.openxmlformats.org/officeDocument/2006/math">
                    <m:acc>
                      <m:accPr>
                        <m:chr m:val="̅"/>
                        <m:ctrlPr>
                          <a:rPr lang="en-US" sz="2000" b="1" i="1">
                            <a:solidFill>
                              <a:schemeClr val="tx1"/>
                            </a:solidFill>
                            <a:latin typeface="Cambria Math" panose="02040503050406030204" pitchFamily="18" charset="0"/>
                          </a:rPr>
                        </m:ctrlPr>
                      </m:accPr>
                      <m:e>
                        <m:sSub>
                          <m:sSubPr>
                            <m:ctrlPr>
                              <a:rPr lang="en-US" sz="2000" b="1" i="1">
                                <a:solidFill>
                                  <a:schemeClr val="tx1"/>
                                </a:solidFill>
                                <a:latin typeface="Cambria Math" panose="02040503050406030204" pitchFamily="18" charset="0"/>
                              </a:rPr>
                            </m:ctrlPr>
                          </m:sSubPr>
                          <m:e>
                            <m:r>
                              <a:rPr lang="en-US" sz="2000" b="1" i="1">
                                <a:solidFill>
                                  <a:schemeClr val="tx1"/>
                                </a:solidFill>
                                <a:latin typeface="Cambria Math" panose="02040503050406030204" pitchFamily="18" charset="0"/>
                              </a:rPr>
                              <m:t>𝒙</m:t>
                            </m:r>
                          </m:e>
                          <m:sub>
                            <m:r>
                              <a:rPr lang="en-US" sz="2000" b="1" i="1">
                                <a:solidFill>
                                  <a:schemeClr val="tx1"/>
                                </a:solidFill>
                                <a:latin typeface="Cambria Math" panose="02040503050406030204" pitchFamily="18" charset="0"/>
                              </a:rPr>
                              <m:t>𝑵</m:t>
                            </m:r>
                          </m:sub>
                        </m:sSub>
                      </m:e>
                    </m:acc>
                  </m:oMath>
                </a14:m>
                <a:r>
                  <a:rPr lang="en-US" sz="2000" dirty="0">
                    <a:solidFill>
                      <a:schemeClr val="tx1"/>
                    </a:solidFill>
                  </a:rPr>
                  <a:t> is a random variable</a:t>
                </a:r>
              </a:p>
              <a:p>
                <a:pPr marL="342900" indent="-342900">
                  <a:buFontTx/>
                  <a:buChar char="-"/>
                </a:pPr>
                <a:endParaRPr lang="en-US" sz="2000" dirty="0">
                  <a:solidFill>
                    <a:schemeClr val="tx1"/>
                  </a:solidFill>
                  <a:latin typeface="+mn-lt"/>
                </a:endParaRPr>
              </a:p>
              <a:p>
                <a:r>
                  <a:rPr lang="en-US" sz="1600" dirty="0">
                    <a:solidFill>
                      <a:schemeClr val="tx1"/>
                    </a:solidFill>
                  </a:rPr>
                  <a:t>NOTE 1: population mean </a:t>
                </a:r>
                <a14:m>
                  <m:oMath xmlns:m="http://schemas.openxmlformats.org/officeDocument/2006/math">
                    <m:r>
                      <a:rPr lang="en-US" sz="1600" i="1">
                        <a:solidFill>
                          <a:schemeClr val="tx1"/>
                        </a:solidFill>
                        <a:latin typeface="Cambria Math" panose="02040503050406030204" pitchFamily="18" charset="0"/>
                      </a:rPr>
                      <m:t>𝜇</m:t>
                    </m:r>
                    <m:r>
                      <a:rPr lang="en-US" sz="1600" b="0" i="1" smtClean="0">
                        <a:solidFill>
                          <a:schemeClr val="tx1"/>
                        </a:solidFill>
                        <a:latin typeface="Cambria Math" panose="02040503050406030204" pitchFamily="18" charset="0"/>
                      </a:rPr>
                      <m:t>=</m:t>
                    </m:r>
                    <m:sSub>
                      <m:sSubPr>
                        <m:ctrlPr>
                          <a:rPr lang="en-US" sz="1600" i="1">
                            <a:solidFill>
                              <a:schemeClr val="tx1"/>
                            </a:solidFill>
                            <a:latin typeface="Cambria Math" panose="02040503050406030204" pitchFamily="18" charset="0"/>
                          </a:rPr>
                        </m:ctrlPr>
                      </m:sSubPr>
                      <m:e>
                        <m:sSubSup>
                          <m:sSubSupPr>
                            <m:ctrlPr>
                              <a:rPr lang="en-US" sz="1600" i="1">
                                <a:solidFill>
                                  <a:schemeClr val="tx1"/>
                                </a:solidFill>
                                <a:latin typeface="Cambria Math" panose="02040503050406030204" pitchFamily="18" charset="0"/>
                              </a:rPr>
                            </m:ctrlPr>
                          </m:sSubSupPr>
                          <m:e>
                            <m:f>
                              <m:fPr>
                                <m:ctrlPr>
                                  <a:rPr lang="en-US" sz="1600" i="1">
                                    <a:solidFill>
                                      <a:schemeClr val="tx1"/>
                                    </a:solidFill>
                                    <a:latin typeface="Cambria Math" panose="02040503050406030204" pitchFamily="18" charset="0"/>
                                  </a:rPr>
                                </m:ctrlPr>
                              </m:fPr>
                              <m:num>
                                <m:r>
                                  <a:rPr lang="en-US" sz="1600">
                                    <a:solidFill>
                                      <a:schemeClr val="tx1"/>
                                    </a:solidFill>
                                    <a:latin typeface="Cambria Math" panose="02040503050406030204" pitchFamily="18" charset="0"/>
                                  </a:rPr>
                                  <m:t>1</m:t>
                                </m:r>
                              </m:num>
                              <m:den>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𝑁</m:t>
                                    </m:r>
                                  </m:e>
                                  <m:sub>
                                    <m:r>
                                      <a:rPr lang="en-US" sz="1600" b="0" i="1" smtClean="0">
                                        <a:solidFill>
                                          <a:schemeClr val="tx1"/>
                                        </a:solidFill>
                                        <a:latin typeface="Cambria Math" panose="02040503050406030204" pitchFamily="18" charset="0"/>
                                      </a:rPr>
                                      <m:t>𝑝</m:t>
                                    </m:r>
                                  </m:sub>
                                </m:sSub>
                              </m:den>
                            </m:f>
                            <m:r>
                              <m:rPr>
                                <m:sty m:val="p"/>
                              </m:rPr>
                              <a:rPr lang="en-US" sz="1600">
                                <a:solidFill>
                                  <a:schemeClr val="tx1"/>
                                </a:solidFill>
                                <a:latin typeface="Cambria Math" panose="02040503050406030204" pitchFamily="18" charset="0"/>
                              </a:rPr>
                              <m:t>Σ</m:t>
                            </m:r>
                          </m:e>
                          <m:sub>
                            <m:r>
                              <a:rPr lang="en-US" sz="1600" b="1" i="1">
                                <a:solidFill>
                                  <a:schemeClr val="tx1"/>
                                </a:solidFill>
                                <a:latin typeface="Cambria Math" panose="02040503050406030204" pitchFamily="18" charset="0"/>
                              </a:rPr>
                              <m:t>𝒊</m:t>
                            </m:r>
                            <m:r>
                              <a:rPr lang="en-US" sz="1600" i="1">
                                <a:solidFill>
                                  <a:schemeClr val="tx1"/>
                                </a:solidFill>
                                <a:latin typeface="Cambria Math" panose="02040503050406030204" pitchFamily="18" charset="0"/>
                              </a:rPr>
                              <m:t>=1</m:t>
                            </m:r>
                          </m:sub>
                          <m:sup>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𝑁</m:t>
                                </m:r>
                              </m:e>
                              <m:sub>
                                <m:r>
                                  <a:rPr lang="en-US" sz="1600" b="0" i="1" smtClean="0">
                                    <a:solidFill>
                                      <a:schemeClr val="tx1"/>
                                    </a:solidFill>
                                    <a:latin typeface="Cambria Math" panose="02040503050406030204" pitchFamily="18" charset="0"/>
                                  </a:rPr>
                                  <m:t>𝑝</m:t>
                                </m:r>
                              </m:sub>
                            </m:sSub>
                          </m:sup>
                        </m:sSubSup>
                        <m:r>
                          <a:rPr lang="en-US" sz="1600" i="1">
                            <a:solidFill>
                              <a:schemeClr val="tx1"/>
                            </a:solidFill>
                            <a:latin typeface="Cambria Math" panose="02040503050406030204" pitchFamily="18" charset="0"/>
                          </a:rPr>
                          <m:t>𝑥</m:t>
                        </m:r>
                      </m:e>
                      <m:sub>
                        <m:r>
                          <a:rPr lang="en-US" sz="1600" i="1">
                            <a:solidFill>
                              <a:schemeClr val="tx1"/>
                            </a:solidFill>
                            <a:latin typeface="Cambria Math" panose="02040503050406030204" pitchFamily="18" charset="0"/>
                          </a:rPr>
                          <m:t>𝑖</m:t>
                        </m:r>
                      </m:sub>
                    </m:sSub>
                  </m:oMath>
                </a14:m>
                <a:r>
                  <a:rPr lang="en-US" sz="1600" dirty="0">
                    <a:solidFill>
                      <a:schemeClr val="tx1"/>
                    </a:solidFill>
                  </a:rPr>
                  <a:t> where </a:t>
                </a:r>
                <a:r>
                  <a:rPr lang="en-US" sz="1600" i="1" dirty="0">
                    <a:solidFill>
                      <a:schemeClr val="tx1"/>
                    </a:solidFill>
                  </a:rPr>
                  <a:t>N</a:t>
                </a:r>
                <a:r>
                  <a:rPr lang="en-US" sz="1600" i="1" baseline="-25000" dirty="0">
                    <a:solidFill>
                      <a:schemeClr val="tx1"/>
                    </a:solidFill>
                  </a:rPr>
                  <a:t>p</a:t>
                </a:r>
                <a:r>
                  <a:rPr lang="en-US" sz="1600" i="1" dirty="0">
                    <a:solidFill>
                      <a:schemeClr val="tx1"/>
                    </a:solidFill>
                  </a:rPr>
                  <a:t> </a:t>
                </a:r>
                <a:r>
                  <a:rPr lang="en-US" sz="1600" dirty="0">
                    <a:solidFill>
                      <a:schemeClr val="tx1"/>
                    </a:solidFill>
                  </a:rPr>
                  <a:t>is the actual number of people in the US.  Its just a number.</a:t>
                </a:r>
              </a:p>
              <a:p>
                <a:r>
                  <a:rPr lang="en-US" sz="1600" dirty="0">
                    <a:solidFill>
                      <a:schemeClr val="tx1"/>
                    </a:solidFill>
                  </a:rPr>
                  <a:t>NOTE 2: calculating the population mean of something is often prohibitively costly; hence you need statistical inference</a:t>
                </a:r>
                <a:endParaRPr lang="en-US" sz="1600" i="1" dirty="0">
                  <a:solidFill>
                    <a:schemeClr val="tx1"/>
                  </a:solidFill>
                </a:endParaRPr>
              </a:p>
              <a:p>
                <a:endParaRPr lang="en-US" sz="1600" i="1" dirty="0">
                  <a:solidFill>
                    <a:schemeClr val="tx1"/>
                  </a:solidFill>
                </a:endParaRPr>
              </a:p>
              <a:p>
                <a:pPr marL="342900" indent="-342900">
                  <a:buFontTx/>
                  <a:buChar char="-"/>
                </a:pPr>
                <a:endParaRPr lang="en-US" sz="2000" dirty="0">
                  <a:solidFill>
                    <a:schemeClr val="tx1"/>
                  </a:solidFill>
                  <a:latin typeface="+mn-lt"/>
                </a:endParaRPr>
              </a:p>
              <a:p>
                <a:pPr marL="342900" indent="-342900">
                  <a:buFontTx/>
                  <a:buChar char="-"/>
                </a:pPr>
                <a:endParaRPr lang="en-US" sz="2000" dirty="0">
                  <a:solidFill>
                    <a:schemeClr val="tx1"/>
                  </a:solidFill>
                  <a:latin typeface="+mn-lt"/>
                </a:endParaRPr>
              </a:p>
              <a:p>
                <a:endParaRPr lang="en-US" sz="3600" dirty="0">
                  <a:solidFill>
                    <a:schemeClr val="tx2"/>
                  </a:solidFill>
                </a:endParaRPr>
              </a:p>
            </p:txBody>
          </p:sp>
        </mc:Choice>
        <mc:Fallback xmlns="">
          <p:sp>
            <p:nvSpPr>
              <p:cNvPr id="3" name="Text Placeholder 2"/>
              <p:cNvSpPr>
                <a:spLocks noGrp="1" noRot="1" noChangeAspect="1" noMove="1" noResize="1" noEditPoints="1" noAdjustHandles="1" noChangeArrowheads="1" noChangeShapeType="1" noTextEdit="1"/>
              </p:cNvSpPr>
              <p:nvPr>
                <p:ph type="body" sz="quarter" idx="10"/>
              </p:nvPr>
            </p:nvSpPr>
            <p:spPr>
              <a:xfrm>
                <a:off x="276683" y="987071"/>
                <a:ext cx="11820910" cy="7564187"/>
              </a:xfrm>
              <a:blipFill>
                <a:blip r:embed="rId3"/>
                <a:stretch>
                  <a:fillRect l="-1082"/>
                </a:stretch>
              </a:blipFill>
            </p:spPr>
            <p:txBody>
              <a:bodyPr/>
              <a:lstStyle/>
              <a:p>
                <a:r>
                  <a:rPr lang="en-US">
                    <a:noFill/>
                  </a:rPr>
                  <a:t> </a:t>
                </a:r>
              </a:p>
            </p:txBody>
          </p:sp>
        </mc:Fallback>
      </mc:AlternateContent>
    </p:spTree>
    <p:extLst>
      <p:ext uri="{BB962C8B-B14F-4D97-AF65-F5344CB8AC3E}">
        <p14:creationId xmlns:p14="http://schemas.microsoft.com/office/powerpoint/2010/main" val="1303287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14:m>
                  <m:oMath xmlns:m="http://schemas.openxmlformats.org/officeDocument/2006/math">
                    <m:acc>
                      <m:accPr>
                        <m:chr m:val="̅"/>
                        <m:ctrlPr>
                          <a:rPr lang="en-US" i="1">
                            <a:solidFill>
                              <a:schemeClr val="tx1"/>
                            </a:solidFill>
                            <a:latin typeface="Cambria Math" panose="02040503050406030204" pitchFamily="18" charset="0"/>
                          </a:rPr>
                        </m:ctrlPr>
                      </m:accPr>
                      <m:e>
                        <m:r>
                          <a:rPr lang="en-US" b="1" i="1">
                            <a:solidFill>
                              <a:schemeClr val="tx1"/>
                            </a:solidFill>
                            <a:latin typeface="Cambria Math" panose="02040503050406030204" pitchFamily="18" charset="0"/>
                          </a:rPr>
                          <m:t>𝒙</m:t>
                        </m:r>
                      </m:e>
                    </m:acc>
                  </m:oMath>
                </a14:m>
                <a:r>
                  <a:rPr lang="en-US" dirty="0"/>
                  <a:t> is an </a:t>
                </a:r>
                <a:r>
                  <a:rPr lang="en-US" i="1" dirty="0"/>
                  <a:t>estimator </a:t>
                </a:r>
                <a:r>
                  <a:rPr lang="en-US" dirty="0"/>
                  <a:t>for </a:t>
                </a:r>
                <a14:m>
                  <m:oMath xmlns:m="http://schemas.openxmlformats.org/officeDocument/2006/math">
                    <m:r>
                      <a:rPr lang="en-US" i="1">
                        <a:solidFill>
                          <a:schemeClr val="tx1"/>
                        </a:solidFill>
                        <a:latin typeface="Cambria Math" panose="02040503050406030204" pitchFamily="18" charset="0"/>
                      </a:rPr>
                      <m:t>𝜇</m:t>
                    </m:r>
                  </m:oMath>
                </a14:m>
                <a:r>
                  <a:rPr lang="en-US" dirty="0">
                    <a:solidFill>
                      <a:schemeClr val="tx1"/>
                    </a:solidFill>
                  </a:rPr>
                  <a:t> </a:t>
                </a:r>
                <a:br>
                  <a:rPr lang="en-US" dirty="0">
                    <a:solidFill>
                      <a:schemeClr val="tx1"/>
                    </a:solidFill>
                  </a:rPr>
                </a:br>
                <a:r>
                  <a:rPr lang="en-US" dirty="0"/>
                  <a:t> </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 Placeholder 2"/>
              <p:cNvSpPr>
                <a:spLocks noGrp="1"/>
              </p:cNvSpPr>
              <p:nvPr>
                <p:ph type="body" sz="quarter" idx="10"/>
              </p:nvPr>
            </p:nvSpPr>
            <p:spPr>
              <a:xfrm>
                <a:off x="274320" y="2047128"/>
                <a:ext cx="11889564" cy="3274743"/>
              </a:xfrm>
            </p:spPr>
            <p:txBody>
              <a:bodyPr/>
              <a:lstStyle/>
              <a:p>
                <a:r>
                  <a:rPr lang="en-US" sz="2800" dirty="0">
                    <a:solidFill>
                      <a:schemeClr val="tx1">
                        <a:lumMod val="75000"/>
                      </a:schemeClr>
                    </a:solidFill>
                  </a:rPr>
                  <a:t>Big idea: evaluate properties of </a:t>
                </a:r>
                <a14:m>
                  <m:oMath xmlns:m="http://schemas.openxmlformats.org/officeDocument/2006/math">
                    <m:acc>
                      <m:accPr>
                        <m:chr m:val="̅"/>
                        <m:ctrlPr>
                          <a:rPr lang="en-US" sz="2800" b="0" i="1" smtClean="0">
                            <a:solidFill>
                              <a:schemeClr val="tx1">
                                <a:lumMod val="75000"/>
                              </a:schemeClr>
                            </a:solidFill>
                            <a:latin typeface="Cambria Math" panose="02040503050406030204" pitchFamily="18" charset="0"/>
                          </a:rPr>
                        </m:ctrlPr>
                      </m:accPr>
                      <m:e>
                        <m:sSub>
                          <m:sSubPr>
                            <m:ctrlPr>
                              <a:rPr lang="en-US" sz="2800" b="0" i="1" smtClean="0">
                                <a:solidFill>
                                  <a:schemeClr val="tx1">
                                    <a:lumMod val="75000"/>
                                  </a:schemeClr>
                                </a:solidFill>
                                <a:latin typeface="Cambria Math" panose="02040503050406030204" pitchFamily="18" charset="0"/>
                              </a:rPr>
                            </m:ctrlPr>
                          </m:sSubPr>
                          <m:e>
                            <m:r>
                              <a:rPr lang="en-US" sz="2800" b="0" i="1" smtClean="0">
                                <a:solidFill>
                                  <a:schemeClr val="tx1">
                                    <a:lumMod val="75000"/>
                                  </a:schemeClr>
                                </a:solidFill>
                                <a:latin typeface="Cambria Math" panose="02040503050406030204" pitchFamily="18" charset="0"/>
                              </a:rPr>
                              <m:t>𝑥</m:t>
                            </m:r>
                          </m:e>
                          <m:sub>
                            <m:r>
                              <a:rPr lang="en-US" sz="2800" b="0" i="1" smtClean="0">
                                <a:solidFill>
                                  <a:schemeClr val="tx1">
                                    <a:lumMod val="75000"/>
                                  </a:schemeClr>
                                </a:solidFill>
                                <a:latin typeface="Cambria Math" panose="02040503050406030204" pitchFamily="18" charset="0"/>
                              </a:rPr>
                              <m:t>𝑛</m:t>
                            </m:r>
                          </m:sub>
                        </m:sSub>
                      </m:e>
                    </m:acc>
                  </m:oMath>
                </a14:m>
                <a:r>
                  <a:rPr lang="en-US" sz="2800" dirty="0">
                    <a:solidFill>
                      <a:schemeClr val="tx1">
                        <a:lumMod val="75000"/>
                      </a:schemeClr>
                    </a:solidFill>
                  </a:rPr>
                  <a:t>.  </a:t>
                </a:r>
              </a:p>
              <a:p>
                <a:endParaRPr lang="en-US" sz="2800" dirty="0">
                  <a:solidFill>
                    <a:schemeClr val="tx1">
                      <a:lumMod val="75000"/>
                    </a:schemeClr>
                  </a:solidFill>
                </a:endParaRPr>
              </a:p>
              <a:p>
                <a:r>
                  <a:rPr lang="en-US" sz="2400" dirty="0">
                    <a:solidFill>
                      <a:schemeClr val="tx1">
                        <a:lumMod val="75000"/>
                      </a:schemeClr>
                    </a:solidFill>
                  </a:rPr>
                  <a:t>If we can’t get all the data for a population, we can ask things like “how likely is it that we get a sample mean of 5’4’’ if the true mean height is 5’6’’? </a:t>
                </a:r>
              </a:p>
              <a:p>
                <a:endParaRPr lang="en-US" sz="2800" dirty="0">
                  <a:solidFill>
                    <a:schemeClr val="tx1">
                      <a:lumMod val="75000"/>
                    </a:schemeClr>
                  </a:solidFill>
                </a:endParaRPr>
              </a:p>
              <a:p>
                <a:r>
                  <a:rPr lang="en-US" sz="2400" dirty="0">
                    <a:solidFill>
                      <a:schemeClr val="tx1">
                        <a:lumMod val="75000"/>
                      </a:schemeClr>
                    </a:solidFill>
                  </a:rPr>
                  <a:t>This will depend on stuff like sample size and sub sampling procedure.  </a:t>
                </a:r>
              </a:p>
              <a:p>
                <a:endParaRPr lang="en-US" sz="3600" dirty="0">
                  <a:solidFill>
                    <a:schemeClr val="tx2"/>
                  </a:solidFill>
                </a:endParaRPr>
              </a:p>
            </p:txBody>
          </p:sp>
        </mc:Choice>
        <mc:Fallback xmlns="">
          <p:sp>
            <p:nvSpPr>
              <p:cNvPr id="3" name="Text Placeholder 2"/>
              <p:cNvSpPr>
                <a:spLocks noGrp="1" noRot="1" noChangeAspect="1" noMove="1" noResize="1" noEditPoints="1" noAdjustHandles="1" noChangeArrowheads="1" noChangeShapeType="1" noTextEdit="1"/>
              </p:cNvSpPr>
              <p:nvPr>
                <p:ph type="body" sz="quarter" idx="10"/>
              </p:nvPr>
            </p:nvSpPr>
            <p:spPr>
              <a:xfrm>
                <a:off x="274320" y="2047128"/>
                <a:ext cx="11889564" cy="3274743"/>
              </a:xfrm>
              <a:blipFill>
                <a:blip r:embed="rId4"/>
                <a:stretch>
                  <a:fillRect l="-564" t="-1862"/>
                </a:stretch>
              </a:blipFill>
            </p:spPr>
            <p:txBody>
              <a:bodyPr/>
              <a:lstStyle/>
              <a:p>
                <a:r>
                  <a:rPr lang="en-US">
                    <a:noFill/>
                  </a:rPr>
                  <a:t> </a:t>
                </a:r>
              </a:p>
            </p:txBody>
          </p:sp>
        </mc:Fallback>
      </mc:AlternateContent>
    </p:spTree>
    <p:extLst>
      <p:ext uri="{BB962C8B-B14F-4D97-AF65-F5344CB8AC3E}">
        <p14:creationId xmlns:p14="http://schemas.microsoft.com/office/powerpoint/2010/main" val="795696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Properties of the sample mean</a:t>
            </a:r>
          </a:p>
        </p:txBody>
      </p:sp>
      <mc:AlternateContent xmlns:mc="http://schemas.openxmlformats.org/markup-compatibility/2006" xmlns:a14="http://schemas.microsoft.com/office/drawing/2010/main">
        <mc:Choice Requires="a14">
          <p:sp>
            <p:nvSpPr>
              <p:cNvPr id="3" name="Text Placeholder 2"/>
              <p:cNvSpPr>
                <a:spLocks noGrp="1"/>
              </p:cNvSpPr>
              <p:nvPr>
                <p:ph type="body" sz="quarter" idx="10"/>
              </p:nvPr>
            </p:nvSpPr>
            <p:spPr>
              <a:xfrm>
                <a:off x="276683" y="987071"/>
                <a:ext cx="11691437" cy="4607159"/>
              </a:xfrm>
            </p:spPr>
            <p:txBody>
              <a:bodyPr/>
              <a:lstStyle/>
              <a:p>
                <a:endParaRPr lang="en-US" dirty="0"/>
              </a:p>
              <a:p>
                <a:r>
                  <a:rPr lang="en-US" sz="2400" dirty="0"/>
                  <a:t>Say height is normally distributed: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m:t>
                    </m:r>
                    <m:r>
                      <a:rPr lang="en-US" sz="2400" b="0" i="1" smtClean="0">
                        <a:latin typeface="Cambria Math" panose="02040503050406030204" pitchFamily="18" charset="0"/>
                      </a:rPr>
                      <m:t>𝑁</m:t>
                    </m:r>
                    <m:r>
                      <a:rPr lang="en-US" sz="2400" b="0" i="1" smtClean="0">
                        <a:latin typeface="Cambria Math" panose="02040503050406030204" pitchFamily="18" charset="0"/>
                      </a:rPr>
                      <m:t>(</m:t>
                    </m:r>
                    <m:r>
                      <a:rPr lang="en-US" sz="2400" b="0" i="1" smtClean="0">
                        <a:latin typeface="Cambria Math" panose="02040503050406030204" pitchFamily="18" charset="0"/>
                      </a:rPr>
                      <m:t>𝜇</m:t>
                    </m:r>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𝜎</m:t>
                        </m:r>
                      </m:e>
                      <m:sup>
                        <m:r>
                          <a:rPr lang="en-US" sz="2400" b="0" i="1" smtClean="0">
                            <a:latin typeface="Cambria Math" panose="02040503050406030204" pitchFamily="18" charset="0"/>
                          </a:rPr>
                          <m:t>2</m:t>
                        </m:r>
                      </m:sup>
                    </m:sSup>
                    <m:r>
                      <a:rPr lang="en-US" sz="2400" b="0" i="1" smtClean="0">
                        <a:latin typeface="Cambria Math" panose="02040503050406030204" pitchFamily="18" charset="0"/>
                      </a:rPr>
                      <m:t>)</m:t>
                    </m:r>
                  </m:oMath>
                </a14:m>
                <a:r>
                  <a:rPr lang="en-US" sz="2400" i="1" dirty="0"/>
                  <a:t> [more on what that means in a second]</a:t>
                </a:r>
              </a:p>
              <a:p>
                <a:endParaRPr lang="en-US" sz="2000" i="1" dirty="0">
                  <a:solidFill>
                    <a:schemeClr val="tx1"/>
                  </a:solidFill>
                  <a:latin typeface="+mn-lt"/>
                </a:endParaRPr>
              </a:p>
              <a:p>
                <a:pPr/>
                <a14:m>
                  <m:oMathPara xmlns:m="http://schemas.openxmlformats.org/officeDocument/2006/math">
                    <m:oMathParaPr>
                      <m:jc m:val="center"/>
                    </m:oMathParaPr>
                    <m:oMath xmlns:m="http://schemas.openxmlformats.org/officeDocument/2006/math">
                      <m:sSub>
                        <m:sSubPr>
                          <m:ctrlPr>
                            <a:rPr lang="en-US" sz="2400" i="1">
                              <a:solidFill>
                                <a:schemeClr val="tx1"/>
                              </a:solidFill>
                              <a:latin typeface="Cambria Math" panose="02040503050406030204" pitchFamily="18" charset="0"/>
                            </a:rPr>
                          </m:ctrlPr>
                        </m:sSubPr>
                        <m:e>
                          <m:acc>
                            <m:accPr>
                              <m:chr m:val="̅"/>
                              <m:ctrlPr>
                                <a:rPr lang="en-US" sz="2400" b="1" i="1">
                                  <a:solidFill>
                                    <a:schemeClr val="tx1"/>
                                  </a:solidFill>
                                  <a:latin typeface="Cambria Math" panose="02040503050406030204" pitchFamily="18" charset="0"/>
                                </a:rPr>
                              </m:ctrlPr>
                            </m:accPr>
                            <m:e>
                              <m:sSub>
                                <m:sSubPr>
                                  <m:ctrlPr>
                                    <a:rPr lang="en-US" sz="2400" b="1" i="1">
                                      <a:solidFill>
                                        <a:schemeClr val="tx1"/>
                                      </a:solidFill>
                                      <a:latin typeface="Cambria Math" panose="02040503050406030204" pitchFamily="18" charset="0"/>
                                    </a:rPr>
                                  </m:ctrlPr>
                                </m:sSubPr>
                                <m:e>
                                  <m:r>
                                    <a:rPr lang="en-US" sz="2400" b="1" i="1">
                                      <a:solidFill>
                                        <a:schemeClr val="tx1"/>
                                      </a:solidFill>
                                      <a:latin typeface="Cambria Math" panose="02040503050406030204" pitchFamily="18" charset="0"/>
                                    </a:rPr>
                                    <m:t>𝒙</m:t>
                                  </m:r>
                                </m:e>
                                <m:sub>
                                  <m:r>
                                    <a:rPr lang="en-US" sz="2400" b="1" i="1">
                                      <a:solidFill>
                                        <a:schemeClr val="tx1"/>
                                      </a:solidFill>
                                      <a:latin typeface="Cambria Math" panose="02040503050406030204" pitchFamily="18" charset="0"/>
                                    </a:rPr>
                                    <m:t>𝑵</m:t>
                                  </m:r>
                                </m:sub>
                              </m:sSub>
                            </m:e>
                          </m:acc>
                          <m:r>
                            <a:rPr lang="en-US" sz="2400" i="1">
                              <a:solidFill>
                                <a:schemeClr val="tx1"/>
                              </a:solidFill>
                              <a:latin typeface="Cambria Math" panose="02040503050406030204" pitchFamily="18" charset="0"/>
                            </a:rPr>
                            <m:t>=</m:t>
                          </m:r>
                          <m:sSubSup>
                            <m:sSubSupPr>
                              <m:ctrlPr>
                                <a:rPr lang="en-US" sz="2400" i="1">
                                  <a:solidFill>
                                    <a:schemeClr val="tx1"/>
                                  </a:solidFill>
                                  <a:latin typeface="Cambria Math" panose="02040503050406030204" pitchFamily="18" charset="0"/>
                                </a:rPr>
                              </m:ctrlPr>
                            </m:sSubSupPr>
                            <m:e>
                              <m:f>
                                <m:fPr>
                                  <m:ctrlPr>
                                    <a:rPr lang="en-US" sz="2400" i="1">
                                      <a:solidFill>
                                        <a:schemeClr val="tx1"/>
                                      </a:solidFill>
                                      <a:latin typeface="Cambria Math" panose="02040503050406030204" pitchFamily="18" charset="0"/>
                                    </a:rPr>
                                  </m:ctrlPr>
                                </m:fPr>
                                <m:num>
                                  <m:r>
                                    <a:rPr lang="en-US" sz="2400">
                                      <a:solidFill>
                                        <a:schemeClr val="tx1"/>
                                      </a:solidFill>
                                      <a:latin typeface="Cambria Math" panose="02040503050406030204" pitchFamily="18" charset="0"/>
                                    </a:rPr>
                                    <m:t>1</m:t>
                                  </m:r>
                                </m:num>
                                <m:den>
                                  <m:r>
                                    <m:rPr>
                                      <m:sty m:val="p"/>
                                    </m:rPr>
                                    <a:rPr lang="en-US" sz="2400">
                                      <a:solidFill>
                                        <a:schemeClr val="tx1"/>
                                      </a:solidFill>
                                      <a:latin typeface="Cambria Math" panose="02040503050406030204" pitchFamily="18" charset="0"/>
                                    </a:rPr>
                                    <m:t>n</m:t>
                                  </m:r>
                                </m:den>
                              </m:f>
                              <m:r>
                                <m:rPr>
                                  <m:sty m:val="p"/>
                                </m:rPr>
                                <a:rPr lang="en-US" sz="2400">
                                  <a:solidFill>
                                    <a:schemeClr val="tx1"/>
                                  </a:solidFill>
                                  <a:latin typeface="Cambria Math" panose="02040503050406030204" pitchFamily="18" charset="0"/>
                                </a:rPr>
                                <m:t>Σ</m:t>
                              </m:r>
                            </m:e>
                            <m:sub>
                              <m:r>
                                <a:rPr lang="en-US" sz="2400" b="1" i="1">
                                  <a:solidFill>
                                    <a:schemeClr val="tx1"/>
                                  </a:solidFill>
                                  <a:latin typeface="Cambria Math" panose="02040503050406030204" pitchFamily="18" charset="0"/>
                                </a:rPr>
                                <m:t>𝒊</m:t>
                              </m:r>
                              <m:r>
                                <a:rPr lang="en-US" sz="2400" i="1">
                                  <a:solidFill>
                                    <a:schemeClr val="tx1"/>
                                  </a:solidFill>
                                  <a:latin typeface="Cambria Math" panose="02040503050406030204" pitchFamily="18" charset="0"/>
                                </a:rPr>
                                <m:t>=1</m:t>
                              </m:r>
                            </m:sub>
                            <m:sup>
                              <m:r>
                                <a:rPr lang="en-US" sz="2400" i="1">
                                  <a:solidFill>
                                    <a:schemeClr val="tx1"/>
                                  </a:solidFill>
                                  <a:latin typeface="Cambria Math" panose="02040503050406030204" pitchFamily="18" charset="0"/>
                                </a:rPr>
                                <m:t>𝑛</m:t>
                              </m:r>
                            </m:sup>
                          </m:sSubSup>
                          <m:r>
                            <a:rPr lang="en-US" sz="2400" i="1">
                              <a:solidFill>
                                <a:schemeClr val="tx1"/>
                              </a:solidFill>
                              <a:latin typeface="Cambria Math" panose="02040503050406030204" pitchFamily="18" charset="0"/>
                            </a:rPr>
                            <m:t>𝑥</m:t>
                          </m:r>
                        </m:e>
                        <m:sub>
                          <m:r>
                            <a:rPr lang="en-US" sz="2400" i="1">
                              <a:solidFill>
                                <a:schemeClr val="tx1"/>
                              </a:solidFill>
                              <a:latin typeface="Cambria Math" panose="02040503050406030204" pitchFamily="18" charset="0"/>
                            </a:rPr>
                            <m:t>𝑖</m:t>
                          </m:r>
                        </m:sub>
                      </m:sSub>
                      <m:r>
                        <a:rPr lang="en-US" sz="2400" b="1" i="1" smtClean="0">
                          <a:solidFill>
                            <a:schemeClr val="tx1"/>
                          </a:solidFill>
                          <a:latin typeface="Cambria Math" panose="02040503050406030204" pitchFamily="18" charset="0"/>
                        </a:rPr>
                        <m:t>→</m:t>
                      </m:r>
                      <m:r>
                        <a:rPr lang="en-US" sz="2400" b="1" i="1" smtClean="0">
                          <a:solidFill>
                            <a:schemeClr val="tx1"/>
                          </a:solidFill>
                          <a:latin typeface="Cambria Math" panose="02040503050406030204" pitchFamily="18" charset="0"/>
                        </a:rPr>
                        <m:t>𝑬</m:t>
                      </m:r>
                      <m:r>
                        <a:rPr lang="en-US" sz="2400" b="1" i="1" smtClean="0">
                          <a:solidFill>
                            <a:schemeClr val="tx1"/>
                          </a:solidFill>
                          <a:latin typeface="Cambria Math" panose="02040503050406030204" pitchFamily="18" charset="0"/>
                        </a:rPr>
                        <m:t> </m:t>
                      </m:r>
                      <m:d>
                        <m:dPr>
                          <m:begChr m:val="["/>
                          <m:endChr m:val="]"/>
                          <m:ctrlPr>
                            <a:rPr lang="en-US" sz="2400" b="1" i="1" smtClean="0">
                              <a:solidFill>
                                <a:schemeClr val="tx1"/>
                              </a:solidFill>
                              <a:latin typeface="Cambria Math" panose="02040503050406030204" pitchFamily="18" charset="0"/>
                            </a:rPr>
                          </m:ctrlPr>
                        </m:dPr>
                        <m:e>
                          <m:acc>
                            <m:accPr>
                              <m:chr m:val="̅"/>
                              <m:ctrlPr>
                                <a:rPr lang="en-US" sz="2400" b="1" i="1">
                                  <a:solidFill>
                                    <a:schemeClr val="tx1"/>
                                  </a:solidFill>
                                  <a:latin typeface="Cambria Math" panose="02040503050406030204" pitchFamily="18" charset="0"/>
                                </a:rPr>
                              </m:ctrlPr>
                            </m:accPr>
                            <m:e>
                              <m:sSub>
                                <m:sSubPr>
                                  <m:ctrlPr>
                                    <a:rPr lang="en-US" sz="2400" b="1" i="1">
                                      <a:solidFill>
                                        <a:schemeClr val="tx1"/>
                                      </a:solidFill>
                                      <a:latin typeface="Cambria Math" panose="02040503050406030204" pitchFamily="18" charset="0"/>
                                    </a:rPr>
                                  </m:ctrlPr>
                                </m:sSubPr>
                                <m:e>
                                  <m:r>
                                    <a:rPr lang="en-US" sz="2400" b="1" i="1">
                                      <a:solidFill>
                                        <a:schemeClr val="tx1"/>
                                      </a:solidFill>
                                      <a:latin typeface="Cambria Math" panose="02040503050406030204" pitchFamily="18" charset="0"/>
                                    </a:rPr>
                                    <m:t>𝒙</m:t>
                                  </m:r>
                                </m:e>
                                <m:sub>
                                  <m:r>
                                    <a:rPr lang="en-US" sz="2400" b="1" i="1">
                                      <a:solidFill>
                                        <a:schemeClr val="tx1"/>
                                      </a:solidFill>
                                      <a:latin typeface="Cambria Math" panose="02040503050406030204" pitchFamily="18" charset="0"/>
                                    </a:rPr>
                                    <m:t>𝑵</m:t>
                                  </m:r>
                                </m:sub>
                              </m:sSub>
                            </m:e>
                          </m:acc>
                        </m:e>
                      </m:d>
                      <m:r>
                        <a:rPr lang="en-US" sz="2400" b="0" i="1" smtClean="0">
                          <a:solidFill>
                            <a:schemeClr val="tx1"/>
                          </a:solidFill>
                          <a:latin typeface="Cambria Math" panose="02040503050406030204" pitchFamily="18" charset="0"/>
                        </a:rPr>
                        <m:t>=</m:t>
                      </m:r>
                      <m:sSub>
                        <m:sSubPr>
                          <m:ctrlPr>
                            <a:rPr lang="en-US" sz="2400" i="1">
                              <a:solidFill>
                                <a:schemeClr val="tx1"/>
                              </a:solidFill>
                              <a:latin typeface="Cambria Math" panose="02040503050406030204" pitchFamily="18" charset="0"/>
                            </a:rPr>
                          </m:ctrlPr>
                        </m:sSubPr>
                        <m:e>
                          <m:sSubSup>
                            <m:sSubSupPr>
                              <m:ctrlPr>
                                <a:rPr lang="en-US" sz="2400" i="1">
                                  <a:solidFill>
                                    <a:schemeClr val="tx1"/>
                                  </a:solidFill>
                                  <a:latin typeface="Cambria Math" panose="02040503050406030204" pitchFamily="18" charset="0"/>
                                </a:rPr>
                              </m:ctrlPr>
                            </m:sSubSupPr>
                            <m:e>
                              <m:f>
                                <m:fPr>
                                  <m:ctrlPr>
                                    <a:rPr lang="en-US" sz="2400" i="1">
                                      <a:solidFill>
                                        <a:schemeClr val="tx1"/>
                                      </a:solidFill>
                                      <a:latin typeface="Cambria Math" panose="02040503050406030204" pitchFamily="18" charset="0"/>
                                    </a:rPr>
                                  </m:ctrlPr>
                                </m:fPr>
                                <m:num>
                                  <m:r>
                                    <a:rPr lang="en-US" sz="2400">
                                      <a:solidFill>
                                        <a:schemeClr val="tx1"/>
                                      </a:solidFill>
                                      <a:latin typeface="Cambria Math" panose="02040503050406030204" pitchFamily="18" charset="0"/>
                                    </a:rPr>
                                    <m:t>1</m:t>
                                  </m:r>
                                </m:num>
                                <m:den>
                                  <m:r>
                                    <m:rPr>
                                      <m:sty m:val="p"/>
                                    </m:rPr>
                                    <a:rPr lang="en-US" sz="2400">
                                      <a:solidFill>
                                        <a:schemeClr val="tx1"/>
                                      </a:solidFill>
                                      <a:latin typeface="Cambria Math" panose="02040503050406030204" pitchFamily="18" charset="0"/>
                                    </a:rPr>
                                    <m:t>n</m:t>
                                  </m:r>
                                </m:den>
                              </m:f>
                              <m:r>
                                <m:rPr>
                                  <m:sty m:val="p"/>
                                </m:rPr>
                                <a:rPr lang="en-US" sz="2400">
                                  <a:solidFill>
                                    <a:schemeClr val="tx1"/>
                                  </a:solidFill>
                                  <a:latin typeface="Cambria Math" panose="02040503050406030204" pitchFamily="18" charset="0"/>
                                </a:rPr>
                                <m:t>Σ</m:t>
                              </m:r>
                            </m:e>
                            <m:sub>
                              <m:r>
                                <a:rPr lang="en-US" sz="2400" b="1" i="1">
                                  <a:solidFill>
                                    <a:schemeClr val="tx1"/>
                                  </a:solidFill>
                                  <a:latin typeface="Cambria Math" panose="02040503050406030204" pitchFamily="18" charset="0"/>
                                </a:rPr>
                                <m:t>𝒊</m:t>
                              </m:r>
                              <m:r>
                                <a:rPr lang="en-US" sz="2400" i="1">
                                  <a:solidFill>
                                    <a:schemeClr val="tx1"/>
                                  </a:solidFill>
                                  <a:latin typeface="Cambria Math" panose="02040503050406030204" pitchFamily="18" charset="0"/>
                                </a:rPr>
                                <m:t>=1</m:t>
                              </m:r>
                            </m:sub>
                            <m:sup>
                              <m:r>
                                <a:rPr lang="en-US" sz="2400" i="1">
                                  <a:solidFill>
                                    <a:schemeClr val="tx1"/>
                                  </a:solidFill>
                                  <a:latin typeface="Cambria Math" panose="02040503050406030204" pitchFamily="18" charset="0"/>
                                </a:rPr>
                                <m:t>𝑛</m:t>
                              </m:r>
                            </m:sup>
                          </m:sSubSup>
                          <m:r>
                            <a:rPr lang="en-US" sz="2400" b="0" i="1" smtClean="0">
                              <a:solidFill>
                                <a:schemeClr val="tx1"/>
                              </a:solidFill>
                              <a:latin typeface="Cambria Math" panose="02040503050406030204" pitchFamily="18" charset="0"/>
                            </a:rPr>
                            <m:t>𝐸</m:t>
                          </m:r>
                          <m:r>
                            <a:rPr lang="en-US" sz="2400" b="0" i="1" smtClean="0">
                              <a:solidFill>
                                <a:schemeClr val="tx1"/>
                              </a:solidFill>
                              <a:latin typeface="Cambria Math" panose="02040503050406030204" pitchFamily="18" charset="0"/>
                            </a:rPr>
                            <m:t>[</m:t>
                          </m:r>
                          <m:r>
                            <a:rPr lang="en-US" sz="2400" i="1">
                              <a:solidFill>
                                <a:schemeClr val="tx1"/>
                              </a:solidFill>
                              <a:latin typeface="Cambria Math" panose="02040503050406030204" pitchFamily="18" charset="0"/>
                            </a:rPr>
                            <m:t>𝑥</m:t>
                          </m:r>
                        </m:e>
                        <m:sub>
                          <m:r>
                            <a:rPr lang="en-US" sz="2400" i="1">
                              <a:solidFill>
                                <a:schemeClr val="tx1"/>
                              </a:solidFill>
                              <a:latin typeface="Cambria Math" panose="02040503050406030204" pitchFamily="18" charset="0"/>
                            </a:rPr>
                            <m:t>𝑖</m:t>
                          </m:r>
                        </m:sub>
                      </m:sSub>
                      <m:r>
                        <a:rPr lang="en-US" sz="2400" b="0" i="1" smtClean="0">
                          <a:solidFill>
                            <a:schemeClr val="tx1"/>
                          </a:solidFill>
                          <a:latin typeface="Cambria Math" panose="02040503050406030204" pitchFamily="18" charset="0"/>
                        </a:rPr>
                        <m:t>]=</m:t>
                      </m:r>
                      <m:sSub>
                        <m:sSubPr>
                          <m:ctrlPr>
                            <a:rPr lang="en-US" sz="2400" i="1">
                              <a:solidFill>
                                <a:schemeClr val="tx1"/>
                              </a:solidFill>
                              <a:latin typeface="Cambria Math" panose="02040503050406030204" pitchFamily="18" charset="0"/>
                            </a:rPr>
                          </m:ctrlPr>
                        </m:sSubPr>
                        <m:e>
                          <m:sSubSup>
                            <m:sSubSupPr>
                              <m:ctrlPr>
                                <a:rPr lang="en-US" sz="2400" i="1">
                                  <a:solidFill>
                                    <a:schemeClr val="tx1"/>
                                  </a:solidFill>
                                  <a:latin typeface="Cambria Math" panose="02040503050406030204" pitchFamily="18" charset="0"/>
                                </a:rPr>
                              </m:ctrlPr>
                            </m:sSubSupPr>
                            <m:e>
                              <m:f>
                                <m:fPr>
                                  <m:ctrlPr>
                                    <a:rPr lang="en-US" sz="2400" i="1">
                                      <a:solidFill>
                                        <a:schemeClr val="tx1"/>
                                      </a:solidFill>
                                      <a:latin typeface="Cambria Math" panose="02040503050406030204" pitchFamily="18" charset="0"/>
                                    </a:rPr>
                                  </m:ctrlPr>
                                </m:fPr>
                                <m:num>
                                  <m:r>
                                    <a:rPr lang="en-US" sz="2400">
                                      <a:solidFill>
                                        <a:schemeClr val="tx1"/>
                                      </a:solidFill>
                                      <a:latin typeface="Cambria Math" panose="02040503050406030204" pitchFamily="18" charset="0"/>
                                    </a:rPr>
                                    <m:t>1</m:t>
                                  </m:r>
                                </m:num>
                                <m:den>
                                  <m:r>
                                    <m:rPr>
                                      <m:sty m:val="p"/>
                                    </m:rPr>
                                    <a:rPr lang="en-US" sz="2400">
                                      <a:solidFill>
                                        <a:schemeClr val="tx1"/>
                                      </a:solidFill>
                                      <a:latin typeface="Cambria Math" panose="02040503050406030204" pitchFamily="18" charset="0"/>
                                    </a:rPr>
                                    <m:t>n</m:t>
                                  </m:r>
                                </m:den>
                              </m:f>
                              <m:r>
                                <m:rPr>
                                  <m:sty m:val="p"/>
                                </m:rPr>
                                <a:rPr lang="en-US" sz="2400">
                                  <a:solidFill>
                                    <a:schemeClr val="tx1"/>
                                  </a:solidFill>
                                  <a:latin typeface="Cambria Math" panose="02040503050406030204" pitchFamily="18" charset="0"/>
                                </a:rPr>
                                <m:t>Σ</m:t>
                              </m:r>
                            </m:e>
                            <m:sub>
                              <m:r>
                                <a:rPr lang="en-US" sz="2400" b="1" i="1">
                                  <a:solidFill>
                                    <a:schemeClr val="tx1"/>
                                  </a:solidFill>
                                  <a:latin typeface="Cambria Math" panose="02040503050406030204" pitchFamily="18" charset="0"/>
                                </a:rPr>
                                <m:t>𝒊</m:t>
                              </m:r>
                              <m:r>
                                <a:rPr lang="en-US" sz="2400" i="1">
                                  <a:solidFill>
                                    <a:schemeClr val="tx1"/>
                                  </a:solidFill>
                                  <a:latin typeface="Cambria Math" panose="02040503050406030204" pitchFamily="18" charset="0"/>
                                </a:rPr>
                                <m:t>=1</m:t>
                              </m:r>
                            </m:sub>
                            <m:sup>
                              <m:r>
                                <a:rPr lang="en-US" sz="2400" i="1">
                                  <a:solidFill>
                                    <a:schemeClr val="tx1"/>
                                  </a:solidFill>
                                  <a:latin typeface="Cambria Math" panose="02040503050406030204" pitchFamily="18" charset="0"/>
                                </a:rPr>
                                <m:t>𝑛</m:t>
                              </m:r>
                            </m:sup>
                          </m:sSubSup>
                          <m:r>
                            <a:rPr lang="en-US" sz="2400" i="1">
                              <a:solidFill>
                                <a:schemeClr val="tx1"/>
                              </a:solidFill>
                              <a:latin typeface="Cambria Math" panose="02040503050406030204" pitchFamily="18" charset="0"/>
                            </a:rPr>
                            <m:t>𝜇</m:t>
                          </m:r>
                        </m:e>
                        <m:sub/>
                      </m:sSub>
                      <m:r>
                        <a:rPr lang="en-US" sz="2400" b="0" i="1" smtClean="0">
                          <a:solidFill>
                            <a:schemeClr val="tx1"/>
                          </a:solidFill>
                          <a:latin typeface="Cambria Math" panose="02040503050406030204" pitchFamily="18" charset="0"/>
                        </a:rPr>
                        <m:t>=</m:t>
                      </m:r>
                      <m:f>
                        <m:fPr>
                          <m:ctrlPr>
                            <a:rPr lang="en-US" sz="2400" b="0" i="1" smtClean="0">
                              <a:solidFill>
                                <a:schemeClr val="tx1"/>
                              </a:solidFill>
                              <a:latin typeface="Cambria Math" panose="02040503050406030204" pitchFamily="18" charset="0"/>
                            </a:rPr>
                          </m:ctrlPr>
                        </m:fPr>
                        <m:num>
                          <m:r>
                            <a:rPr lang="en-US" sz="2400" b="0" i="1" smtClean="0">
                              <a:solidFill>
                                <a:schemeClr val="tx1"/>
                              </a:solidFill>
                              <a:latin typeface="Cambria Math" panose="02040503050406030204" pitchFamily="18" charset="0"/>
                            </a:rPr>
                            <m:t>𝑛</m:t>
                          </m:r>
                          <m:r>
                            <a:rPr lang="en-US" sz="2400" b="0" i="1" smtClean="0">
                              <a:solidFill>
                                <a:schemeClr val="tx1"/>
                              </a:solidFill>
                              <a:latin typeface="Cambria Math" panose="02040503050406030204" pitchFamily="18" charset="0"/>
                            </a:rPr>
                            <m:t>𝜇</m:t>
                          </m:r>
                        </m:num>
                        <m:den>
                          <m:r>
                            <a:rPr lang="en-US" sz="2400" b="0" i="1" smtClean="0">
                              <a:solidFill>
                                <a:schemeClr val="tx1"/>
                              </a:solidFill>
                              <a:latin typeface="Cambria Math" panose="02040503050406030204" pitchFamily="18" charset="0"/>
                            </a:rPr>
                            <m:t>𝑛</m:t>
                          </m:r>
                        </m:den>
                      </m:f>
                      <m:r>
                        <a:rPr lang="en-US" sz="2400" b="0" i="1" smtClean="0">
                          <a:solidFill>
                            <a:schemeClr val="tx1"/>
                          </a:solidFill>
                          <a:latin typeface="Cambria Math" panose="02040503050406030204" pitchFamily="18" charset="0"/>
                        </a:rPr>
                        <m:t>=</m:t>
                      </m:r>
                      <m:r>
                        <a:rPr lang="en-US" sz="2400" b="0" i="1" smtClean="0">
                          <a:solidFill>
                            <a:schemeClr val="tx1"/>
                          </a:solidFill>
                          <a:latin typeface="Cambria Math" panose="02040503050406030204" pitchFamily="18" charset="0"/>
                        </a:rPr>
                        <m:t>𝜇</m:t>
                      </m:r>
                    </m:oMath>
                  </m:oMathPara>
                </a14:m>
                <a:endParaRPr lang="en-US" sz="2400" i="1" dirty="0">
                  <a:solidFill>
                    <a:schemeClr val="tx1"/>
                  </a:solidFill>
                  <a:latin typeface="Cambria Math" panose="02040503050406030204" pitchFamily="18" charset="0"/>
                </a:endParaRPr>
              </a:p>
              <a:p>
                <a:endParaRPr lang="en-US" sz="2000" dirty="0">
                  <a:solidFill>
                    <a:schemeClr val="tx1"/>
                  </a:solidFill>
                </a:endParaRPr>
              </a:p>
              <a:p>
                <a:r>
                  <a:rPr lang="en-US" sz="2000" dirty="0">
                    <a:solidFill>
                      <a:schemeClr val="tx1"/>
                    </a:solidFill>
                  </a:rPr>
                  <a:t>So this is really good… we have an </a:t>
                </a:r>
                <a:r>
                  <a:rPr lang="en-US" sz="2000" b="1" dirty="0">
                    <a:solidFill>
                      <a:schemeClr val="tx1"/>
                    </a:solidFill>
                  </a:rPr>
                  <a:t>unbiased</a:t>
                </a:r>
                <a:r>
                  <a:rPr lang="en-US" sz="2000" dirty="0">
                    <a:solidFill>
                      <a:schemeClr val="tx1"/>
                    </a:solidFill>
                  </a:rPr>
                  <a:t> estimator.  With a proper subsample, the expectation of the sample mean is the population mean!</a:t>
                </a:r>
              </a:p>
              <a:p>
                <a:endParaRPr lang="en-US" sz="2400" dirty="0">
                  <a:solidFill>
                    <a:schemeClr val="tx1"/>
                  </a:solidFill>
                </a:endParaRPr>
              </a:p>
              <a:p>
                <a:endParaRPr lang="en-US" sz="2400" dirty="0">
                  <a:solidFill>
                    <a:schemeClr val="tx1"/>
                  </a:solidFill>
                </a:endParaRPr>
              </a:p>
              <a:p>
                <a:endParaRPr lang="en-US" sz="3600" dirty="0">
                  <a:solidFill>
                    <a:schemeClr val="tx2"/>
                  </a:solidFill>
                </a:endParaRPr>
              </a:p>
            </p:txBody>
          </p:sp>
        </mc:Choice>
        <mc:Fallback xmlns="">
          <p:sp>
            <p:nvSpPr>
              <p:cNvPr id="3" name="Text Placeholder 2"/>
              <p:cNvSpPr>
                <a:spLocks noGrp="1" noRot="1" noChangeAspect="1" noMove="1" noResize="1" noEditPoints="1" noAdjustHandles="1" noChangeArrowheads="1" noChangeShapeType="1" noTextEdit="1"/>
              </p:cNvSpPr>
              <p:nvPr>
                <p:ph type="body" sz="quarter" idx="10"/>
              </p:nvPr>
            </p:nvSpPr>
            <p:spPr>
              <a:xfrm>
                <a:off x="276683" y="987071"/>
                <a:ext cx="11691437" cy="4607159"/>
              </a:xfrm>
              <a:blipFill>
                <a:blip r:embed="rId3"/>
                <a:stretch>
                  <a:fillRect l="-52"/>
                </a:stretch>
              </a:blipFill>
            </p:spPr>
            <p:txBody>
              <a:bodyPr/>
              <a:lstStyle/>
              <a:p>
                <a:r>
                  <a:rPr lang="en-US">
                    <a:noFill/>
                  </a:rPr>
                  <a:t> </a:t>
                </a:r>
              </a:p>
            </p:txBody>
          </p:sp>
        </mc:Fallback>
      </mc:AlternateContent>
    </p:spTree>
    <p:extLst>
      <p:ext uri="{BB962C8B-B14F-4D97-AF65-F5344CB8AC3E}">
        <p14:creationId xmlns:p14="http://schemas.microsoft.com/office/powerpoint/2010/main" val="2478233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Properties of the sample mean</a:t>
            </a:r>
          </a:p>
        </p:txBody>
      </p:sp>
      <mc:AlternateContent xmlns:mc="http://schemas.openxmlformats.org/markup-compatibility/2006" xmlns:a14="http://schemas.microsoft.com/office/drawing/2010/main">
        <mc:Choice Requires="a14">
          <p:sp>
            <p:nvSpPr>
              <p:cNvPr id="3" name="Text Placeholder 2"/>
              <p:cNvSpPr>
                <a:spLocks noGrp="1"/>
              </p:cNvSpPr>
              <p:nvPr>
                <p:ph type="body" sz="quarter" idx="10"/>
              </p:nvPr>
            </p:nvSpPr>
            <p:spPr>
              <a:xfrm>
                <a:off x="276683" y="987071"/>
                <a:ext cx="11691437" cy="4654479"/>
              </a:xfrm>
            </p:spPr>
            <p:txBody>
              <a:bodyPr/>
              <a:lstStyle/>
              <a:p>
                <a:endParaRPr lang="en-US" dirty="0"/>
              </a:p>
              <a:p>
                <a:r>
                  <a:rPr lang="en-US" sz="2400" dirty="0"/>
                  <a:t>Say height is normally distributed: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m:t>
                    </m:r>
                    <m:r>
                      <a:rPr lang="en-US" sz="2400" b="0" i="1" smtClean="0">
                        <a:latin typeface="Cambria Math" panose="02040503050406030204" pitchFamily="18" charset="0"/>
                      </a:rPr>
                      <m:t>𝑁</m:t>
                    </m:r>
                    <m:r>
                      <a:rPr lang="en-US" sz="2400" b="0" i="1" smtClean="0">
                        <a:latin typeface="Cambria Math" panose="02040503050406030204" pitchFamily="18" charset="0"/>
                      </a:rPr>
                      <m:t>(</m:t>
                    </m:r>
                    <m:r>
                      <a:rPr lang="en-US" sz="2400" b="0" i="1" smtClean="0">
                        <a:latin typeface="Cambria Math" panose="02040503050406030204" pitchFamily="18" charset="0"/>
                      </a:rPr>
                      <m:t>𝜇</m:t>
                    </m:r>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𝜎</m:t>
                        </m:r>
                      </m:e>
                      <m:sup>
                        <m:r>
                          <a:rPr lang="en-US" sz="2400" b="0" i="1" smtClean="0">
                            <a:latin typeface="Cambria Math" panose="02040503050406030204" pitchFamily="18" charset="0"/>
                          </a:rPr>
                          <m:t>2</m:t>
                        </m:r>
                      </m:sup>
                    </m:sSup>
                    <m:r>
                      <a:rPr lang="en-US" sz="2400" b="0" i="1" smtClean="0">
                        <a:latin typeface="Cambria Math" panose="02040503050406030204" pitchFamily="18" charset="0"/>
                      </a:rPr>
                      <m:t>)</m:t>
                    </m:r>
                  </m:oMath>
                </a14:m>
                <a:r>
                  <a:rPr lang="en-US" sz="2400" i="1" dirty="0"/>
                  <a:t> [more on what that means in a second]</a:t>
                </a:r>
              </a:p>
              <a:p>
                <a:endParaRPr lang="en-US" sz="2000" i="1" dirty="0">
                  <a:solidFill>
                    <a:schemeClr val="tx1"/>
                  </a:solidFill>
                  <a:latin typeface="+mn-lt"/>
                </a:endParaRPr>
              </a:p>
              <a:p>
                <a:pPr/>
                <a14:m>
                  <m:oMathPara xmlns:m="http://schemas.openxmlformats.org/officeDocument/2006/math">
                    <m:oMathParaPr>
                      <m:jc m:val="center"/>
                    </m:oMathParaPr>
                    <m:oMath xmlns:m="http://schemas.openxmlformats.org/officeDocument/2006/math">
                      <m:r>
                        <a:rPr lang="en-US" sz="2400" b="1" i="1" smtClean="0">
                          <a:solidFill>
                            <a:schemeClr val="tx1"/>
                          </a:solidFill>
                          <a:latin typeface="Cambria Math" panose="02040503050406030204" pitchFamily="18" charset="0"/>
                        </a:rPr>
                        <m:t>𝑬</m:t>
                      </m:r>
                      <m:r>
                        <a:rPr lang="en-US" sz="2400" b="1" i="1" smtClean="0">
                          <a:solidFill>
                            <a:schemeClr val="tx1"/>
                          </a:solidFill>
                          <a:latin typeface="Cambria Math" panose="02040503050406030204" pitchFamily="18" charset="0"/>
                        </a:rPr>
                        <m:t> </m:t>
                      </m:r>
                      <m:d>
                        <m:dPr>
                          <m:begChr m:val="["/>
                          <m:endChr m:val="]"/>
                          <m:ctrlPr>
                            <a:rPr lang="en-US" sz="2400" b="1" i="1" smtClean="0">
                              <a:solidFill>
                                <a:schemeClr val="tx1"/>
                              </a:solidFill>
                              <a:latin typeface="Cambria Math" panose="02040503050406030204" pitchFamily="18" charset="0"/>
                            </a:rPr>
                          </m:ctrlPr>
                        </m:dPr>
                        <m:e>
                          <m:acc>
                            <m:accPr>
                              <m:chr m:val="̅"/>
                              <m:ctrlPr>
                                <a:rPr lang="en-US" sz="2400" b="1" i="1">
                                  <a:solidFill>
                                    <a:schemeClr val="tx1"/>
                                  </a:solidFill>
                                  <a:latin typeface="Cambria Math" panose="02040503050406030204" pitchFamily="18" charset="0"/>
                                </a:rPr>
                              </m:ctrlPr>
                            </m:accPr>
                            <m:e>
                              <m:sSub>
                                <m:sSubPr>
                                  <m:ctrlPr>
                                    <a:rPr lang="en-US" sz="2400" b="1" i="1">
                                      <a:solidFill>
                                        <a:schemeClr val="tx1"/>
                                      </a:solidFill>
                                      <a:latin typeface="Cambria Math" panose="02040503050406030204" pitchFamily="18" charset="0"/>
                                    </a:rPr>
                                  </m:ctrlPr>
                                </m:sSubPr>
                                <m:e>
                                  <m:r>
                                    <a:rPr lang="en-US" sz="2400" b="1" i="1">
                                      <a:solidFill>
                                        <a:schemeClr val="tx1"/>
                                      </a:solidFill>
                                      <a:latin typeface="Cambria Math" panose="02040503050406030204" pitchFamily="18" charset="0"/>
                                    </a:rPr>
                                    <m:t>𝒙</m:t>
                                  </m:r>
                                </m:e>
                                <m:sub>
                                  <m:r>
                                    <a:rPr lang="en-US" sz="2400" b="1" i="1" smtClean="0">
                                      <a:solidFill>
                                        <a:schemeClr val="tx1"/>
                                      </a:solidFill>
                                      <a:latin typeface="Cambria Math" panose="02040503050406030204" pitchFamily="18" charset="0"/>
                                    </a:rPr>
                                    <m:t>𝑵</m:t>
                                  </m:r>
                                </m:sub>
                              </m:sSub>
                            </m:e>
                          </m:acc>
                        </m:e>
                      </m:d>
                      <m:r>
                        <a:rPr lang="en-US" sz="2400" b="0" i="1" smtClean="0">
                          <a:solidFill>
                            <a:schemeClr val="tx1"/>
                          </a:solidFill>
                          <a:latin typeface="Cambria Math" panose="02040503050406030204" pitchFamily="18" charset="0"/>
                        </a:rPr>
                        <m:t>=</m:t>
                      </m:r>
                      <m:r>
                        <a:rPr lang="en-US" sz="2400" i="1">
                          <a:solidFill>
                            <a:schemeClr val="tx1"/>
                          </a:solidFill>
                          <a:latin typeface="Cambria Math" panose="02040503050406030204" pitchFamily="18" charset="0"/>
                        </a:rPr>
                        <m:t>𝜇</m:t>
                      </m:r>
                    </m:oMath>
                  </m:oMathPara>
                </a14:m>
                <a:endParaRPr lang="en-US" sz="2400" i="1" dirty="0">
                  <a:solidFill>
                    <a:schemeClr val="tx1"/>
                  </a:solidFill>
                  <a:latin typeface="Cambria Math" panose="02040503050406030204" pitchFamily="18" charset="0"/>
                </a:endParaRPr>
              </a:p>
              <a:p>
                <a:endParaRPr lang="en-US" sz="2000" dirty="0">
                  <a:solidFill>
                    <a:schemeClr val="tx1"/>
                  </a:solidFill>
                </a:endParaRPr>
              </a:p>
              <a:p>
                <a:r>
                  <a:rPr lang="en-US" sz="2000" dirty="0">
                    <a:solidFill>
                      <a:schemeClr val="tx1"/>
                    </a:solidFill>
                  </a:rPr>
                  <a:t>Can we say anything about how confident we are in this estimator? </a:t>
                </a:r>
                <a:r>
                  <a:rPr lang="en-US" sz="2000" b="1" i="1" dirty="0">
                    <a:solidFill>
                      <a:schemeClr val="tx1"/>
                    </a:solidFill>
                  </a:rPr>
                  <a:t>“Standard Error” </a:t>
                </a:r>
                <a:r>
                  <a:rPr lang="en-US" sz="2000" i="1" dirty="0">
                    <a:solidFill>
                      <a:schemeClr val="tx1"/>
                    </a:solidFill>
                  </a:rPr>
                  <a:t>of the estimator</a:t>
                </a:r>
              </a:p>
              <a:p>
                <a:endParaRPr lang="en-US" sz="2000" dirty="0">
                  <a:solidFill>
                    <a:schemeClr val="tx1"/>
                  </a:solidFill>
                </a:endParaRPr>
              </a:p>
              <a:p>
                <a:r>
                  <a:rPr lang="en-US" sz="2000" dirty="0">
                    <a:solidFill>
                      <a:schemeClr val="tx1"/>
                    </a:solidFill>
                  </a:rPr>
                  <a:t>	</a:t>
                </a:r>
                <a14:m>
                  <m:oMath xmlns:m="http://schemas.openxmlformats.org/officeDocument/2006/math">
                    <m:r>
                      <m:rPr>
                        <m:sty m:val="p"/>
                      </m:rPr>
                      <a:rPr lang="en-US" sz="2000" b="0" i="0" smtClean="0">
                        <a:solidFill>
                          <a:schemeClr val="tx1"/>
                        </a:solidFill>
                        <a:latin typeface="Cambria Math" panose="02040503050406030204" pitchFamily="18" charset="0"/>
                      </a:rPr>
                      <m:t>Var</m:t>
                    </m:r>
                    <m:d>
                      <m:dPr>
                        <m:ctrlPr>
                          <a:rPr lang="en-US" sz="2000" b="0" i="1" smtClean="0">
                            <a:solidFill>
                              <a:schemeClr val="tx1"/>
                            </a:solidFill>
                            <a:latin typeface="Cambria Math" panose="02040503050406030204" pitchFamily="18" charset="0"/>
                          </a:rPr>
                        </m:ctrlPr>
                      </m:dPr>
                      <m:e>
                        <m:acc>
                          <m:accPr>
                            <m:chr m:val="̅"/>
                            <m:ctrlPr>
                              <a:rPr lang="en-US" sz="2000" b="1" i="1">
                                <a:solidFill>
                                  <a:schemeClr val="tx1"/>
                                </a:solidFill>
                                <a:latin typeface="Cambria Math" panose="02040503050406030204" pitchFamily="18" charset="0"/>
                              </a:rPr>
                            </m:ctrlPr>
                          </m:accPr>
                          <m:e>
                            <m:sSub>
                              <m:sSubPr>
                                <m:ctrlPr>
                                  <a:rPr lang="en-US" sz="2000" b="1" i="1">
                                    <a:solidFill>
                                      <a:schemeClr val="tx1"/>
                                    </a:solidFill>
                                    <a:latin typeface="Cambria Math" panose="02040503050406030204" pitchFamily="18" charset="0"/>
                                  </a:rPr>
                                </m:ctrlPr>
                              </m:sSubPr>
                              <m:e>
                                <m:r>
                                  <a:rPr lang="en-US" sz="2000" b="1" i="1">
                                    <a:solidFill>
                                      <a:schemeClr val="tx1"/>
                                    </a:solidFill>
                                    <a:latin typeface="Cambria Math" panose="02040503050406030204" pitchFamily="18" charset="0"/>
                                  </a:rPr>
                                  <m:t>𝒙</m:t>
                                </m:r>
                              </m:e>
                              <m:sub>
                                <m:r>
                                  <a:rPr lang="en-US" sz="2000" b="1" i="1">
                                    <a:solidFill>
                                      <a:schemeClr val="tx1"/>
                                    </a:solidFill>
                                    <a:latin typeface="Cambria Math" panose="02040503050406030204" pitchFamily="18" charset="0"/>
                                  </a:rPr>
                                  <m:t>𝑵</m:t>
                                </m:r>
                              </m:sub>
                            </m:sSub>
                          </m:e>
                        </m:acc>
                      </m:e>
                    </m:d>
                    <m:r>
                      <a:rPr lang="en-US" sz="2000" i="1">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𝐸</m:t>
                    </m:r>
                    <m:sSup>
                      <m:sSupPr>
                        <m:ctrlPr>
                          <a:rPr lang="en-US" sz="2000" b="1" i="1" smtClean="0">
                            <a:solidFill>
                              <a:schemeClr val="tx1"/>
                            </a:solidFill>
                            <a:latin typeface="Cambria Math" panose="02040503050406030204" pitchFamily="18" charset="0"/>
                          </a:rPr>
                        </m:ctrlPr>
                      </m:sSupPr>
                      <m:e>
                        <m:d>
                          <m:dPr>
                            <m:ctrlPr>
                              <a:rPr lang="en-US" sz="2000" b="0" i="1" smtClean="0">
                                <a:solidFill>
                                  <a:schemeClr val="tx1"/>
                                </a:solidFill>
                                <a:latin typeface="Cambria Math" panose="02040503050406030204" pitchFamily="18" charset="0"/>
                              </a:rPr>
                            </m:ctrlPr>
                          </m:dPr>
                          <m:e>
                            <m:acc>
                              <m:accPr>
                                <m:chr m:val="̅"/>
                                <m:ctrlPr>
                                  <a:rPr lang="en-US" sz="2000" b="1" i="1">
                                    <a:solidFill>
                                      <a:schemeClr val="tx1"/>
                                    </a:solidFill>
                                    <a:latin typeface="Cambria Math" panose="02040503050406030204" pitchFamily="18" charset="0"/>
                                  </a:rPr>
                                </m:ctrlPr>
                              </m:accPr>
                              <m:e>
                                <m:sSub>
                                  <m:sSubPr>
                                    <m:ctrlPr>
                                      <a:rPr lang="en-US" sz="2000" b="1" i="1">
                                        <a:solidFill>
                                          <a:schemeClr val="tx1"/>
                                        </a:solidFill>
                                        <a:latin typeface="Cambria Math" panose="02040503050406030204" pitchFamily="18" charset="0"/>
                                      </a:rPr>
                                    </m:ctrlPr>
                                  </m:sSubPr>
                                  <m:e>
                                    <m:r>
                                      <a:rPr lang="en-US" sz="2000" b="1" i="1">
                                        <a:solidFill>
                                          <a:schemeClr val="tx1"/>
                                        </a:solidFill>
                                        <a:latin typeface="Cambria Math" panose="02040503050406030204" pitchFamily="18" charset="0"/>
                                      </a:rPr>
                                      <m:t>𝒙</m:t>
                                    </m:r>
                                  </m:e>
                                  <m:sub>
                                    <m:r>
                                      <a:rPr lang="en-US" sz="2000" b="1" i="1" smtClean="0">
                                        <a:solidFill>
                                          <a:schemeClr val="tx1"/>
                                        </a:solidFill>
                                        <a:latin typeface="Cambria Math" panose="02040503050406030204" pitchFamily="18" charset="0"/>
                                      </a:rPr>
                                      <m:t>𝑵</m:t>
                                    </m:r>
                                  </m:sub>
                                </m:sSub>
                              </m:e>
                            </m:acc>
                            <m:r>
                              <a:rPr lang="en-US" sz="2000" b="1" i="1" smtClean="0">
                                <a:solidFill>
                                  <a:schemeClr val="tx1"/>
                                </a:solidFill>
                                <a:latin typeface="Cambria Math" panose="02040503050406030204" pitchFamily="18" charset="0"/>
                              </a:rPr>
                              <m:t>−</m:t>
                            </m:r>
                            <m:r>
                              <a:rPr lang="en-US" sz="2000" b="1" i="1" smtClean="0">
                                <a:solidFill>
                                  <a:schemeClr val="tx1"/>
                                </a:solidFill>
                                <a:latin typeface="Cambria Math" panose="02040503050406030204" pitchFamily="18" charset="0"/>
                              </a:rPr>
                              <m:t>𝝁</m:t>
                            </m:r>
                          </m:e>
                        </m:d>
                      </m:e>
                      <m:sup>
                        <m:r>
                          <a:rPr lang="en-US" sz="2000" b="1" i="1" smtClean="0">
                            <a:solidFill>
                              <a:schemeClr val="tx1"/>
                            </a:solidFill>
                            <a:latin typeface="Cambria Math" panose="02040503050406030204" pitchFamily="18" charset="0"/>
                          </a:rPr>
                          <m:t>𝟐</m:t>
                        </m:r>
                      </m:sup>
                    </m:sSup>
                    <m:r>
                      <a:rPr lang="en-US" sz="2000" b="1" i="1" smtClean="0">
                        <a:solidFill>
                          <a:schemeClr val="tx1"/>
                        </a:solidFill>
                        <a:latin typeface="Cambria Math" panose="02040503050406030204" pitchFamily="18" charset="0"/>
                      </a:rPr>
                      <m:t>=</m:t>
                    </m:r>
                    <m:r>
                      <m:rPr>
                        <m:sty m:val="p"/>
                      </m:rPr>
                      <a:rPr lang="en-US" sz="2000" b="0" i="0" smtClean="0">
                        <a:solidFill>
                          <a:schemeClr val="tx1"/>
                        </a:solidFill>
                        <a:latin typeface="Cambria Math" panose="02040503050406030204" pitchFamily="18" charset="0"/>
                      </a:rPr>
                      <m:t>Var</m:t>
                    </m:r>
                    <m:d>
                      <m:dPr>
                        <m:ctrlPr>
                          <a:rPr lang="en-US" sz="2000" b="0" i="1" smtClean="0">
                            <a:solidFill>
                              <a:schemeClr val="tx1"/>
                            </a:solidFill>
                            <a:latin typeface="Cambria Math" panose="02040503050406030204" pitchFamily="18" charset="0"/>
                          </a:rPr>
                        </m:ctrlPr>
                      </m:dPr>
                      <m:e>
                        <m:sSub>
                          <m:sSubPr>
                            <m:ctrlPr>
                              <a:rPr lang="en-US" sz="2000" i="1">
                                <a:solidFill>
                                  <a:schemeClr val="tx1"/>
                                </a:solidFill>
                                <a:latin typeface="Cambria Math" panose="02040503050406030204" pitchFamily="18" charset="0"/>
                              </a:rPr>
                            </m:ctrlPr>
                          </m:sSubPr>
                          <m:e>
                            <m:sSubSup>
                              <m:sSubSupPr>
                                <m:ctrlPr>
                                  <a:rPr lang="en-US" sz="2000" i="1">
                                    <a:solidFill>
                                      <a:schemeClr val="tx1"/>
                                    </a:solidFill>
                                    <a:latin typeface="Cambria Math" panose="02040503050406030204" pitchFamily="18" charset="0"/>
                                  </a:rPr>
                                </m:ctrlPr>
                              </m:sSubSupPr>
                              <m:e>
                                <m:f>
                                  <m:fPr>
                                    <m:ctrlPr>
                                      <a:rPr lang="en-US" sz="2000" i="1">
                                        <a:solidFill>
                                          <a:schemeClr val="tx1"/>
                                        </a:solidFill>
                                        <a:latin typeface="Cambria Math" panose="02040503050406030204" pitchFamily="18" charset="0"/>
                                      </a:rPr>
                                    </m:ctrlPr>
                                  </m:fPr>
                                  <m:num>
                                    <m:r>
                                      <a:rPr lang="en-US" sz="2000">
                                        <a:solidFill>
                                          <a:schemeClr val="tx1"/>
                                        </a:solidFill>
                                        <a:latin typeface="Cambria Math" panose="02040503050406030204" pitchFamily="18" charset="0"/>
                                      </a:rPr>
                                      <m:t>1</m:t>
                                    </m:r>
                                  </m:num>
                                  <m:den>
                                    <m:r>
                                      <m:rPr>
                                        <m:sty m:val="p"/>
                                      </m:rPr>
                                      <a:rPr lang="en-US" sz="2000">
                                        <a:solidFill>
                                          <a:schemeClr val="tx1"/>
                                        </a:solidFill>
                                        <a:latin typeface="Cambria Math" panose="02040503050406030204" pitchFamily="18" charset="0"/>
                                      </a:rPr>
                                      <m:t>n</m:t>
                                    </m:r>
                                  </m:den>
                                </m:f>
                                <m:r>
                                  <m:rPr>
                                    <m:sty m:val="p"/>
                                  </m:rPr>
                                  <a:rPr lang="en-US" sz="2000">
                                    <a:solidFill>
                                      <a:schemeClr val="tx1"/>
                                    </a:solidFill>
                                    <a:latin typeface="Cambria Math" panose="02040503050406030204" pitchFamily="18" charset="0"/>
                                  </a:rPr>
                                  <m:t>Σ</m:t>
                                </m:r>
                              </m:e>
                              <m:sub>
                                <m:r>
                                  <a:rPr lang="en-US" sz="2000" b="1" i="1">
                                    <a:solidFill>
                                      <a:schemeClr val="tx1"/>
                                    </a:solidFill>
                                    <a:latin typeface="Cambria Math" panose="02040503050406030204" pitchFamily="18" charset="0"/>
                                  </a:rPr>
                                  <m:t>𝒊</m:t>
                                </m:r>
                                <m:r>
                                  <a:rPr lang="en-US" sz="2000" i="1">
                                    <a:solidFill>
                                      <a:schemeClr val="tx1"/>
                                    </a:solidFill>
                                    <a:latin typeface="Cambria Math" panose="02040503050406030204" pitchFamily="18" charset="0"/>
                                  </a:rPr>
                                  <m:t>=1</m:t>
                                </m:r>
                              </m:sub>
                              <m:sup>
                                <m:r>
                                  <a:rPr lang="en-US" sz="2000" i="1">
                                    <a:solidFill>
                                      <a:schemeClr val="tx1"/>
                                    </a:solidFill>
                                    <a:latin typeface="Cambria Math" panose="02040503050406030204" pitchFamily="18" charset="0"/>
                                  </a:rPr>
                                  <m:t>𝑛</m:t>
                                </m:r>
                              </m:sup>
                            </m:sSubSup>
                            <m:r>
                              <a:rPr lang="en-US" sz="2000" i="1">
                                <a:solidFill>
                                  <a:schemeClr val="tx1"/>
                                </a:solidFill>
                                <a:latin typeface="Cambria Math" panose="02040503050406030204" pitchFamily="18" charset="0"/>
                              </a:rPr>
                              <m:t>𝑥</m:t>
                            </m:r>
                          </m:e>
                          <m:sub>
                            <m:r>
                              <a:rPr lang="en-US" sz="2000" i="1">
                                <a:solidFill>
                                  <a:schemeClr val="tx1"/>
                                </a:solidFill>
                                <a:latin typeface="Cambria Math" panose="02040503050406030204" pitchFamily="18" charset="0"/>
                              </a:rPr>
                              <m:t>𝑖</m:t>
                            </m:r>
                          </m:sub>
                        </m:sSub>
                      </m:e>
                    </m:d>
                    <m:r>
                      <a:rPr lang="en-US" sz="2000" b="0" i="1" smtClean="0">
                        <a:solidFill>
                          <a:schemeClr val="tx1"/>
                        </a:solidFill>
                        <a:latin typeface="Cambria Math" panose="02040503050406030204" pitchFamily="18" charset="0"/>
                      </a:rPr>
                      <m:t>=</m:t>
                    </m:r>
                    <m:f>
                      <m:fPr>
                        <m:ctrlPr>
                          <a:rPr lang="en-US" sz="2000" b="0" i="1" smtClean="0">
                            <a:solidFill>
                              <a:schemeClr val="tx1"/>
                            </a:solidFill>
                            <a:latin typeface="Cambria Math" panose="02040503050406030204" pitchFamily="18" charset="0"/>
                          </a:rPr>
                        </m:ctrlPr>
                      </m:fPr>
                      <m:num>
                        <m:r>
                          <a:rPr lang="en-US" sz="2000" b="0" i="1" smtClean="0">
                            <a:solidFill>
                              <a:schemeClr val="tx1"/>
                            </a:solidFill>
                            <a:latin typeface="Cambria Math" panose="02040503050406030204" pitchFamily="18" charset="0"/>
                          </a:rPr>
                          <m:t>1</m:t>
                        </m:r>
                      </m:num>
                      <m:den>
                        <m:sSup>
                          <m:sSupPr>
                            <m:ctrlPr>
                              <a:rPr lang="en-US" sz="2000" b="0" i="1" smtClean="0">
                                <a:solidFill>
                                  <a:schemeClr val="tx1"/>
                                </a:solidFill>
                                <a:latin typeface="Cambria Math" panose="02040503050406030204" pitchFamily="18" charset="0"/>
                              </a:rPr>
                            </m:ctrlPr>
                          </m:sSupPr>
                          <m:e>
                            <m:r>
                              <a:rPr lang="en-US" sz="2000" b="0" i="1" smtClean="0">
                                <a:solidFill>
                                  <a:schemeClr val="tx1"/>
                                </a:solidFill>
                                <a:latin typeface="Cambria Math" panose="02040503050406030204" pitchFamily="18" charset="0"/>
                              </a:rPr>
                              <m:t>𝑛</m:t>
                            </m:r>
                          </m:e>
                          <m:sup>
                            <m:r>
                              <a:rPr lang="en-US" sz="2000" b="0" i="1" smtClean="0">
                                <a:solidFill>
                                  <a:schemeClr val="tx1"/>
                                </a:solidFill>
                                <a:latin typeface="Cambria Math" panose="02040503050406030204" pitchFamily="18" charset="0"/>
                              </a:rPr>
                              <m:t>2</m:t>
                            </m:r>
                          </m:sup>
                        </m:sSup>
                      </m:den>
                    </m:f>
                    <m:r>
                      <a:rPr lang="en-US" sz="2000" b="0" i="1" smtClean="0">
                        <a:solidFill>
                          <a:schemeClr val="tx1"/>
                        </a:solidFill>
                        <a:latin typeface="Cambria Math" panose="02040503050406030204" pitchFamily="18" charset="0"/>
                      </a:rPr>
                      <m:t>𝑉𝑎𝑟</m:t>
                    </m:r>
                    <m:d>
                      <m:dPr>
                        <m:ctrlPr>
                          <a:rPr lang="en-US" sz="2000" b="0" i="1" smtClean="0">
                            <a:solidFill>
                              <a:schemeClr val="tx1"/>
                            </a:solidFill>
                            <a:latin typeface="Cambria Math" panose="02040503050406030204" pitchFamily="18" charset="0"/>
                          </a:rPr>
                        </m:ctrlPr>
                      </m:dPr>
                      <m:e>
                        <m:sSub>
                          <m:sSubPr>
                            <m:ctrlPr>
                              <a:rPr lang="en-US" sz="2000" i="1">
                                <a:solidFill>
                                  <a:schemeClr val="tx1"/>
                                </a:solidFill>
                                <a:latin typeface="Cambria Math" panose="02040503050406030204" pitchFamily="18" charset="0"/>
                              </a:rPr>
                            </m:ctrlPr>
                          </m:sSubPr>
                          <m:e>
                            <m:sSubSup>
                              <m:sSubSupPr>
                                <m:ctrlPr>
                                  <a:rPr lang="en-US" sz="2000" i="1">
                                    <a:solidFill>
                                      <a:schemeClr val="tx1"/>
                                    </a:solidFill>
                                    <a:latin typeface="Cambria Math" panose="02040503050406030204" pitchFamily="18" charset="0"/>
                                  </a:rPr>
                                </m:ctrlPr>
                              </m:sSubSupPr>
                              <m:e>
                                <m:r>
                                  <m:rPr>
                                    <m:sty m:val="p"/>
                                  </m:rPr>
                                  <a:rPr lang="en-US" sz="2000">
                                    <a:solidFill>
                                      <a:schemeClr val="tx1"/>
                                    </a:solidFill>
                                    <a:latin typeface="Cambria Math" panose="02040503050406030204" pitchFamily="18" charset="0"/>
                                  </a:rPr>
                                  <m:t>Σ</m:t>
                                </m:r>
                              </m:e>
                              <m:sub>
                                <m:r>
                                  <a:rPr lang="en-US" sz="2000" b="1" i="1">
                                    <a:solidFill>
                                      <a:schemeClr val="tx1"/>
                                    </a:solidFill>
                                    <a:latin typeface="Cambria Math" panose="02040503050406030204" pitchFamily="18" charset="0"/>
                                  </a:rPr>
                                  <m:t>𝒊</m:t>
                                </m:r>
                                <m:r>
                                  <a:rPr lang="en-US" sz="2000" i="1">
                                    <a:solidFill>
                                      <a:schemeClr val="tx1"/>
                                    </a:solidFill>
                                    <a:latin typeface="Cambria Math" panose="02040503050406030204" pitchFamily="18" charset="0"/>
                                  </a:rPr>
                                  <m:t>=1</m:t>
                                </m:r>
                              </m:sub>
                              <m:sup>
                                <m:r>
                                  <a:rPr lang="en-US" sz="2000" i="1">
                                    <a:solidFill>
                                      <a:schemeClr val="tx1"/>
                                    </a:solidFill>
                                    <a:latin typeface="Cambria Math" panose="02040503050406030204" pitchFamily="18" charset="0"/>
                                  </a:rPr>
                                  <m:t>𝑛</m:t>
                                </m:r>
                              </m:sup>
                            </m:sSubSup>
                            <m:r>
                              <a:rPr lang="en-US" sz="2000" i="1">
                                <a:solidFill>
                                  <a:schemeClr val="tx1"/>
                                </a:solidFill>
                                <a:latin typeface="Cambria Math" panose="02040503050406030204" pitchFamily="18" charset="0"/>
                              </a:rPr>
                              <m:t>𝑥</m:t>
                            </m:r>
                          </m:e>
                          <m:sub>
                            <m:r>
                              <a:rPr lang="en-US" sz="2000" i="1">
                                <a:solidFill>
                                  <a:schemeClr val="tx1"/>
                                </a:solidFill>
                                <a:latin typeface="Cambria Math" panose="02040503050406030204" pitchFamily="18" charset="0"/>
                              </a:rPr>
                              <m:t>𝑖</m:t>
                            </m:r>
                          </m:sub>
                        </m:sSub>
                      </m:e>
                    </m:d>
                    <m:r>
                      <a:rPr lang="en-US" sz="2000" b="0" i="1" smtClean="0">
                        <a:solidFill>
                          <a:schemeClr val="tx1"/>
                        </a:solidFill>
                        <a:latin typeface="Cambria Math" panose="02040503050406030204" pitchFamily="18" charset="0"/>
                      </a:rPr>
                      <m:t>=</m:t>
                    </m:r>
                    <m:f>
                      <m:fPr>
                        <m:ctrlPr>
                          <a:rPr lang="en-US" sz="2000" i="1">
                            <a:solidFill>
                              <a:schemeClr val="tx1"/>
                            </a:solidFill>
                            <a:latin typeface="Cambria Math" panose="02040503050406030204" pitchFamily="18" charset="0"/>
                          </a:rPr>
                        </m:ctrlPr>
                      </m:fPr>
                      <m:num>
                        <m:r>
                          <a:rPr lang="en-US" sz="2000" i="1">
                            <a:solidFill>
                              <a:schemeClr val="tx1"/>
                            </a:solidFill>
                            <a:latin typeface="Cambria Math" panose="02040503050406030204" pitchFamily="18" charset="0"/>
                          </a:rPr>
                          <m:t>1</m:t>
                        </m:r>
                      </m:num>
                      <m:den>
                        <m:sSup>
                          <m:sSupPr>
                            <m:ctrlPr>
                              <a:rPr lang="en-US" sz="2000" i="1">
                                <a:solidFill>
                                  <a:schemeClr val="tx1"/>
                                </a:solidFill>
                                <a:latin typeface="Cambria Math" panose="02040503050406030204" pitchFamily="18" charset="0"/>
                              </a:rPr>
                            </m:ctrlPr>
                          </m:sSupPr>
                          <m:e>
                            <m:r>
                              <a:rPr lang="en-US" sz="2000" i="1">
                                <a:solidFill>
                                  <a:schemeClr val="tx1"/>
                                </a:solidFill>
                                <a:latin typeface="Cambria Math" panose="02040503050406030204" pitchFamily="18" charset="0"/>
                              </a:rPr>
                              <m:t>𝑛</m:t>
                            </m:r>
                          </m:e>
                          <m:sup>
                            <m:r>
                              <a:rPr lang="en-US" sz="2000" i="1">
                                <a:solidFill>
                                  <a:schemeClr val="tx1"/>
                                </a:solidFill>
                                <a:latin typeface="Cambria Math" panose="02040503050406030204" pitchFamily="18" charset="0"/>
                              </a:rPr>
                              <m:t>2</m:t>
                            </m:r>
                          </m:sup>
                        </m:sSup>
                      </m:den>
                    </m:f>
                    <m:sSub>
                      <m:sSubPr>
                        <m:ctrlPr>
                          <a:rPr lang="en-US" sz="2000" i="1">
                            <a:solidFill>
                              <a:schemeClr val="tx1"/>
                            </a:solidFill>
                            <a:latin typeface="Cambria Math" panose="02040503050406030204" pitchFamily="18" charset="0"/>
                          </a:rPr>
                        </m:ctrlPr>
                      </m:sSubPr>
                      <m:e>
                        <m:sSubSup>
                          <m:sSubSupPr>
                            <m:ctrlPr>
                              <a:rPr lang="en-US" sz="2000" i="1">
                                <a:solidFill>
                                  <a:schemeClr val="tx1"/>
                                </a:solidFill>
                                <a:latin typeface="Cambria Math" panose="02040503050406030204" pitchFamily="18" charset="0"/>
                              </a:rPr>
                            </m:ctrlPr>
                          </m:sSubSupPr>
                          <m:e>
                            <m:r>
                              <m:rPr>
                                <m:sty m:val="p"/>
                              </m:rPr>
                              <a:rPr lang="en-US" sz="2000">
                                <a:solidFill>
                                  <a:schemeClr val="tx1"/>
                                </a:solidFill>
                                <a:latin typeface="Cambria Math" panose="02040503050406030204" pitchFamily="18" charset="0"/>
                              </a:rPr>
                              <m:t>Σ</m:t>
                            </m:r>
                          </m:e>
                          <m:sub>
                            <m:r>
                              <a:rPr lang="en-US" sz="2000" b="1" i="1">
                                <a:solidFill>
                                  <a:schemeClr val="tx1"/>
                                </a:solidFill>
                                <a:latin typeface="Cambria Math" panose="02040503050406030204" pitchFamily="18" charset="0"/>
                              </a:rPr>
                              <m:t>𝒊</m:t>
                            </m:r>
                            <m:r>
                              <a:rPr lang="en-US" sz="2000" i="1">
                                <a:solidFill>
                                  <a:schemeClr val="tx1"/>
                                </a:solidFill>
                                <a:latin typeface="Cambria Math" panose="02040503050406030204" pitchFamily="18" charset="0"/>
                              </a:rPr>
                              <m:t>=1</m:t>
                            </m:r>
                          </m:sub>
                          <m:sup>
                            <m:r>
                              <a:rPr lang="en-US" sz="2000" i="1">
                                <a:solidFill>
                                  <a:schemeClr val="tx1"/>
                                </a:solidFill>
                                <a:latin typeface="Cambria Math" panose="02040503050406030204" pitchFamily="18" charset="0"/>
                              </a:rPr>
                              <m:t>𝑛</m:t>
                            </m:r>
                          </m:sup>
                        </m:sSubSup>
                        <m:r>
                          <a:rPr lang="en-US" sz="2000" i="1">
                            <a:solidFill>
                              <a:schemeClr val="tx1"/>
                            </a:solidFill>
                            <a:latin typeface="Cambria Math" panose="02040503050406030204" pitchFamily="18" charset="0"/>
                          </a:rPr>
                          <m:t>𝑉𝑎𝑟</m:t>
                        </m:r>
                        <m:r>
                          <a:rPr lang="en-US" sz="2000" i="1">
                            <a:solidFill>
                              <a:schemeClr val="tx1"/>
                            </a:solidFill>
                            <a:latin typeface="Cambria Math" panose="02040503050406030204" pitchFamily="18" charset="0"/>
                          </a:rPr>
                          <m:t>(</m:t>
                        </m:r>
                        <m:r>
                          <a:rPr lang="en-US" sz="2000" i="1">
                            <a:solidFill>
                              <a:schemeClr val="tx1"/>
                            </a:solidFill>
                            <a:latin typeface="Cambria Math" panose="02040503050406030204" pitchFamily="18" charset="0"/>
                          </a:rPr>
                          <m:t>𝑥</m:t>
                        </m:r>
                      </m:e>
                      <m:sub>
                        <m:r>
                          <a:rPr lang="en-US" sz="2000" i="1">
                            <a:solidFill>
                              <a:schemeClr val="tx1"/>
                            </a:solidFill>
                            <a:latin typeface="Cambria Math" panose="02040503050406030204" pitchFamily="18" charset="0"/>
                          </a:rPr>
                          <m:t>𝑖</m:t>
                        </m:r>
                      </m:sub>
                    </m:sSub>
                    <m:r>
                      <a:rPr lang="en-US" sz="2000" b="0" i="1" smtClean="0">
                        <a:solidFill>
                          <a:schemeClr val="tx1"/>
                        </a:solidFill>
                        <a:latin typeface="Cambria Math" panose="02040503050406030204" pitchFamily="18" charset="0"/>
                      </a:rPr>
                      <m:t>)=</m:t>
                    </m:r>
                    <m:f>
                      <m:fPr>
                        <m:ctrlPr>
                          <a:rPr lang="en-US" sz="2000" b="0" i="1" smtClean="0">
                            <a:solidFill>
                              <a:schemeClr val="tx1"/>
                            </a:solidFill>
                            <a:latin typeface="Cambria Math" panose="02040503050406030204" pitchFamily="18" charset="0"/>
                          </a:rPr>
                        </m:ctrlPr>
                      </m:fPr>
                      <m:num>
                        <m:r>
                          <a:rPr lang="en-US" sz="2000" b="0" i="1" smtClean="0">
                            <a:solidFill>
                              <a:schemeClr val="tx1"/>
                            </a:solidFill>
                            <a:latin typeface="Cambria Math" panose="02040503050406030204" pitchFamily="18" charset="0"/>
                          </a:rPr>
                          <m:t>𝑛</m:t>
                        </m:r>
                        <m:sSup>
                          <m:sSupPr>
                            <m:ctrlPr>
                              <a:rPr lang="en-US" sz="2000" b="0" i="1" smtClean="0">
                                <a:solidFill>
                                  <a:schemeClr val="tx1"/>
                                </a:solidFill>
                                <a:latin typeface="Cambria Math" panose="02040503050406030204" pitchFamily="18" charset="0"/>
                              </a:rPr>
                            </m:ctrlPr>
                          </m:sSupPr>
                          <m:e>
                            <m:r>
                              <a:rPr lang="en-US" sz="2000" b="0" i="1" smtClean="0">
                                <a:solidFill>
                                  <a:schemeClr val="tx1"/>
                                </a:solidFill>
                                <a:latin typeface="Cambria Math" panose="02040503050406030204" pitchFamily="18" charset="0"/>
                              </a:rPr>
                              <m:t>𝜎</m:t>
                            </m:r>
                          </m:e>
                          <m:sup>
                            <m:r>
                              <a:rPr lang="en-US" sz="2000" b="0" i="1" smtClean="0">
                                <a:solidFill>
                                  <a:schemeClr val="tx1"/>
                                </a:solidFill>
                                <a:latin typeface="Cambria Math" panose="02040503050406030204" pitchFamily="18" charset="0"/>
                              </a:rPr>
                              <m:t>2</m:t>
                            </m:r>
                          </m:sup>
                        </m:sSup>
                      </m:num>
                      <m:den>
                        <m:sSup>
                          <m:sSupPr>
                            <m:ctrlPr>
                              <a:rPr lang="en-US" sz="2000" b="0" i="1" smtClean="0">
                                <a:solidFill>
                                  <a:schemeClr val="tx1"/>
                                </a:solidFill>
                                <a:latin typeface="Cambria Math" panose="02040503050406030204" pitchFamily="18" charset="0"/>
                              </a:rPr>
                            </m:ctrlPr>
                          </m:sSupPr>
                          <m:e>
                            <m:r>
                              <a:rPr lang="en-US" sz="2000" b="0" i="1" smtClean="0">
                                <a:solidFill>
                                  <a:schemeClr val="tx1"/>
                                </a:solidFill>
                                <a:latin typeface="Cambria Math" panose="02040503050406030204" pitchFamily="18" charset="0"/>
                              </a:rPr>
                              <m:t>𝑛</m:t>
                            </m:r>
                          </m:e>
                          <m:sup>
                            <m:r>
                              <a:rPr lang="en-US" sz="2000" b="0" i="1" smtClean="0">
                                <a:solidFill>
                                  <a:schemeClr val="tx1"/>
                                </a:solidFill>
                                <a:latin typeface="Cambria Math" panose="02040503050406030204" pitchFamily="18" charset="0"/>
                              </a:rPr>
                              <m:t>2</m:t>
                            </m:r>
                          </m:sup>
                        </m:sSup>
                      </m:den>
                    </m:f>
                    <m:r>
                      <a:rPr lang="en-US" sz="2000" b="0" i="1" smtClean="0">
                        <a:solidFill>
                          <a:schemeClr val="tx1"/>
                        </a:solidFill>
                        <a:latin typeface="Cambria Math" panose="02040503050406030204" pitchFamily="18" charset="0"/>
                      </a:rPr>
                      <m:t>=</m:t>
                    </m:r>
                    <m:f>
                      <m:fPr>
                        <m:ctrlPr>
                          <a:rPr lang="en-US" sz="2000" b="0" i="1" smtClean="0">
                            <a:solidFill>
                              <a:schemeClr val="tx1"/>
                            </a:solidFill>
                            <a:latin typeface="Cambria Math" panose="02040503050406030204" pitchFamily="18" charset="0"/>
                          </a:rPr>
                        </m:ctrlPr>
                      </m:fPr>
                      <m:num>
                        <m:sSup>
                          <m:sSupPr>
                            <m:ctrlPr>
                              <a:rPr lang="en-US" sz="2000" b="0" i="1" smtClean="0">
                                <a:solidFill>
                                  <a:schemeClr val="tx1"/>
                                </a:solidFill>
                                <a:latin typeface="Cambria Math" panose="02040503050406030204" pitchFamily="18" charset="0"/>
                              </a:rPr>
                            </m:ctrlPr>
                          </m:sSupPr>
                          <m:e>
                            <m:r>
                              <a:rPr lang="en-US" sz="2000" b="0" i="1" smtClean="0">
                                <a:solidFill>
                                  <a:schemeClr val="tx1"/>
                                </a:solidFill>
                                <a:latin typeface="Cambria Math" panose="02040503050406030204" pitchFamily="18" charset="0"/>
                              </a:rPr>
                              <m:t>𝜎</m:t>
                            </m:r>
                          </m:e>
                          <m:sup>
                            <m:r>
                              <a:rPr lang="en-US" sz="2000" b="0" i="1" smtClean="0">
                                <a:solidFill>
                                  <a:schemeClr val="tx1"/>
                                </a:solidFill>
                                <a:latin typeface="Cambria Math" panose="02040503050406030204" pitchFamily="18" charset="0"/>
                              </a:rPr>
                              <m:t>2</m:t>
                            </m:r>
                          </m:sup>
                        </m:sSup>
                      </m:num>
                      <m:den>
                        <m:r>
                          <a:rPr lang="en-US" sz="2000" b="0" i="1" smtClean="0">
                            <a:solidFill>
                              <a:schemeClr val="tx1"/>
                            </a:solidFill>
                            <a:latin typeface="Cambria Math" panose="02040503050406030204" pitchFamily="18" charset="0"/>
                          </a:rPr>
                          <m:t>𝑛</m:t>
                        </m:r>
                      </m:den>
                    </m:f>
                  </m:oMath>
                </a14:m>
                <a:endParaRPr lang="en-US" sz="2000" dirty="0">
                  <a:solidFill>
                    <a:schemeClr val="tx1"/>
                  </a:solidFill>
                </a:endParaRPr>
              </a:p>
              <a:p>
                <a:endParaRPr lang="en-US" sz="2000" dirty="0">
                  <a:solidFill>
                    <a:schemeClr val="tx1"/>
                  </a:solidFill>
                </a:endParaRPr>
              </a:p>
              <a:p>
                <a:r>
                  <a:rPr lang="en-US" sz="2000" dirty="0">
                    <a:solidFill>
                      <a:schemeClr val="tx1"/>
                    </a:solidFill>
                  </a:rPr>
                  <a:t>	standard error is how much an estimator variance due to chance alone (e.g., </a:t>
                </a:r>
                <a14:m>
                  <m:oMath xmlns:m="http://schemas.openxmlformats.org/officeDocument/2006/math">
                    <m:sSup>
                      <m:sSupPr>
                        <m:ctrlPr>
                          <a:rPr lang="en-US" sz="2000" i="1">
                            <a:solidFill>
                              <a:schemeClr val="tx1"/>
                            </a:solidFill>
                            <a:latin typeface="Cambria Math" panose="02040503050406030204" pitchFamily="18" charset="0"/>
                          </a:rPr>
                        </m:ctrlPr>
                      </m:sSupPr>
                      <m:e>
                        <m:r>
                          <a:rPr lang="en-US" sz="2000" i="1">
                            <a:solidFill>
                              <a:schemeClr val="tx1"/>
                            </a:solidFill>
                            <a:latin typeface="Cambria Math" panose="02040503050406030204" pitchFamily="18" charset="0"/>
                          </a:rPr>
                          <m:t>𝜎</m:t>
                        </m:r>
                      </m:e>
                      <m:sup>
                        <m:r>
                          <a:rPr lang="en-US" sz="2000" i="1">
                            <a:solidFill>
                              <a:schemeClr val="tx1"/>
                            </a:solidFill>
                            <a:latin typeface="Cambria Math" panose="02040503050406030204" pitchFamily="18" charset="0"/>
                          </a:rPr>
                          <m:t>2</m:t>
                        </m:r>
                      </m:sup>
                    </m:sSup>
                  </m:oMath>
                </a14:m>
                <a:r>
                  <a:rPr lang="en-US" sz="2000" dirty="0">
                    <a:solidFill>
                      <a:schemeClr val="tx1"/>
                    </a:solidFill>
                  </a:rPr>
                  <a:t>, </a:t>
                </a:r>
              </a:p>
              <a:p>
                <a:endParaRPr lang="en-US" sz="3600" dirty="0">
                  <a:solidFill>
                    <a:schemeClr val="tx2"/>
                  </a:solidFill>
                </a:endParaRPr>
              </a:p>
            </p:txBody>
          </p:sp>
        </mc:Choice>
        <mc:Fallback xmlns="">
          <p:sp>
            <p:nvSpPr>
              <p:cNvPr id="3" name="Text Placeholder 2"/>
              <p:cNvSpPr>
                <a:spLocks noGrp="1" noRot="1" noChangeAspect="1" noMove="1" noResize="1" noEditPoints="1" noAdjustHandles="1" noChangeArrowheads="1" noChangeShapeType="1" noTextEdit="1"/>
              </p:cNvSpPr>
              <p:nvPr>
                <p:ph type="body" sz="quarter" idx="10"/>
              </p:nvPr>
            </p:nvSpPr>
            <p:spPr>
              <a:xfrm>
                <a:off x="276683" y="987071"/>
                <a:ext cx="11691437" cy="4654479"/>
              </a:xfrm>
              <a:blipFill>
                <a:blip r:embed="rId3"/>
                <a:stretch>
                  <a:fillRect l="-52"/>
                </a:stretch>
              </a:blipFill>
            </p:spPr>
            <p:txBody>
              <a:bodyPr/>
              <a:lstStyle/>
              <a:p>
                <a:r>
                  <a:rPr lang="en-US">
                    <a:noFill/>
                  </a:rPr>
                  <a:t> </a:t>
                </a:r>
              </a:p>
            </p:txBody>
          </p:sp>
        </mc:Fallback>
      </mc:AlternateContent>
    </p:spTree>
    <p:extLst>
      <p:ext uri="{BB962C8B-B14F-4D97-AF65-F5344CB8AC3E}">
        <p14:creationId xmlns:p14="http://schemas.microsoft.com/office/powerpoint/2010/main" val="38098537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Properties of the sample mean</a:t>
            </a:r>
          </a:p>
        </p:txBody>
      </p:sp>
      <mc:AlternateContent xmlns:mc="http://schemas.openxmlformats.org/markup-compatibility/2006" xmlns:a14="http://schemas.microsoft.com/office/drawing/2010/main">
        <mc:Choice Requires="a14">
          <p:sp>
            <p:nvSpPr>
              <p:cNvPr id="3" name="Text Placeholder 2"/>
              <p:cNvSpPr>
                <a:spLocks noGrp="1"/>
              </p:cNvSpPr>
              <p:nvPr>
                <p:ph type="body" sz="quarter" idx="10"/>
              </p:nvPr>
            </p:nvSpPr>
            <p:spPr>
              <a:xfrm>
                <a:off x="276683" y="987071"/>
                <a:ext cx="11691437" cy="6150017"/>
              </a:xfrm>
            </p:spPr>
            <p:txBody>
              <a:bodyPr/>
              <a:lstStyle/>
              <a:p>
                <a:endParaRPr lang="en-US" dirty="0"/>
              </a:p>
              <a:p>
                <a:r>
                  <a:rPr lang="en-US" sz="2400" dirty="0"/>
                  <a:t>Say height is normally distributed: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m:t>
                    </m:r>
                    <m:r>
                      <a:rPr lang="en-US" sz="2400" b="0" i="1" smtClean="0">
                        <a:latin typeface="Cambria Math" panose="02040503050406030204" pitchFamily="18" charset="0"/>
                      </a:rPr>
                      <m:t>𝑁</m:t>
                    </m:r>
                    <m:r>
                      <a:rPr lang="en-US" sz="2400" b="0" i="1" smtClean="0">
                        <a:latin typeface="Cambria Math" panose="02040503050406030204" pitchFamily="18" charset="0"/>
                      </a:rPr>
                      <m:t>(</m:t>
                    </m:r>
                    <m:r>
                      <a:rPr lang="en-US" sz="2400" b="0" i="1" smtClean="0">
                        <a:latin typeface="Cambria Math" panose="02040503050406030204" pitchFamily="18" charset="0"/>
                      </a:rPr>
                      <m:t>𝜇</m:t>
                    </m:r>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𝜎</m:t>
                        </m:r>
                      </m:e>
                      <m:sup>
                        <m:r>
                          <a:rPr lang="en-US" sz="2400" b="0" i="1" smtClean="0">
                            <a:latin typeface="Cambria Math" panose="02040503050406030204" pitchFamily="18" charset="0"/>
                          </a:rPr>
                          <m:t>2</m:t>
                        </m:r>
                      </m:sup>
                    </m:sSup>
                    <m:r>
                      <a:rPr lang="en-US" sz="2400" b="0" i="1" smtClean="0">
                        <a:latin typeface="Cambria Math" panose="02040503050406030204" pitchFamily="18" charset="0"/>
                      </a:rPr>
                      <m:t>)</m:t>
                    </m:r>
                  </m:oMath>
                </a14:m>
                <a:r>
                  <a:rPr lang="en-US" sz="2400" i="1" dirty="0"/>
                  <a:t> [more on what that means in a second]</a:t>
                </a:r>
              </a:p>
              <a:p>
                <a:endParaRPr lang="en-US" sz="2000" i="1" dirty="0">
                  <a:solidFill>
                    <a:schemeClr val="tx1"/>
                  </a:solidFill>
                  <a:latin typeface="+mn-lt"/>
                </a:endParaRPr>
              </a:p>
              <a:p>
                <a:pPr/>
                <a14:m>
                  <m:oMathPara xmlns:m="http://schemas.openxmlformats.org/officeDocument/2006/math">
                    <m:oMathParaPr>
                      <m:jc m:val="center"/>
                    </m:oMathParaPr>
                    <m:oMath xmlns:m="http://schemas.openxmlformats.org/officeDocument/2006/math">
                      <m:r>
                        <a:rPr lang="en-US" sz="2400" b="1" i="1" smtClean="0">
                          <a:solidFill>
                            <a:schemeClr val="tx1"/>
                          </a:solidFill>
                          <a:latin typeface="Cambria Math" panose="02040503050406030204" pitchFamily="18" charset="0"/>
                        </a:rPr>
                        <m:t>𝑬</m:t>
                      </m:r>
                      <m:r>
                        <a:rPr lang="en-US" sz="2400" b="1" i="1" smtClean="0">
                          <a:solidFill>
                            <a:schemeClr val="tx1"/>
                          </a:solidFill>
                          <a:latin typeface="Cambria Math" panose="02040503050406030204" pitchFamily="18" charset="0"/>
                        </a:rPr>
                        <m:t> </m:t>
                      </m:r>
                      <m:d>
                        <m:dPr>
                          <m:begChr m:val="["/>
                          <m:endChr m:val="]"/>
                          <m:ctrlPr>
                            <a:rPr lang="en-US" sz="2400" b="1" i="1" smtClean="0">
                              <a:solidFill>
                                <a:schemeClr val="tx1"/>
                              </a:solidFill>
                              <a:latin typeface="Cambria Math" panose="02040503050406030204" pitchFamily="18" charset="0"/>
                            </a:rPr>
                          </m:ctrlPr>
                        </m:dPr>
                        <m:e>
                          <m:acc>
                            <m:accPr>
                              <m:chr m:val="̅"/>
                              <m:ctrlPr>
                                <a:rPr lang="en-US" sz="2400" b="1" i="1">
                                  <a:solidFill>
                                    <a:schemeClr val="tx1"/>
                                  </a:solidFill>
                                  <a:latin typeface="Cambria Math" panose="02040503050406030204" pitchFamily="18" charset="0"/>
                                </a:rPr>
                              </m:ctrlPr>
                            </m:accPr>
                            <m:e>
                              <m:sSub>
                                <m:sSubPr>
                                  <m:ctrlPr>
                                    <a:rPr lang="en-US" sz="2400" b="1" i="1">
                                      <a:solidFill>
                                        <a:schemeClr val="tx1"/>
                                      </a:solidFill>
                                      <a:latin typeface="Cambria Math" panose="02040503050406030204" pitchFamily="18" charset="0"/>
                                    </a:rPr>
                                  </m:ctrlPr>
                                </m:sSubPr>
                                <m:e>
                                  <m:r>
                                    <a:rPr lang="en-US" sz="2400" b="1" i="1">
                                      <a:solidFill>
                                        <a:schemeClr val="tx1"/>
                                      </a:solidFill>
                                      <a:latin typeface="Cambria Math" panose="02040503050406030204" pitchFamily="18" charset="0"/>
                                    </a:rPr>
                                    <m:t>𝒙</m:t>
                                  </m:r>
                                </m:e>
                                <m:sub>
                                  <m:r>
                                    <a:rPr lang="en-US" sz="2400" b="1" i="1" smtClean="0">
                                      <a:solidFill>
                                        <a:schemeClr val="tx1"/>
                                      </a:solidFill>
                                      <a:latin typeface="Cambria Math" panose="02040503050406030204" pitchFamily="18" charset="0"/>
                                    </a:rPr>
                                    <m:t>𝑵</m:t>
                                  </m:r>
                                </m:sub>
                              </m:sSub>
                            </m:e>
                          </m:acc>
                        </m:e>
                      </m:d>
                      <m:r>
                        <a:rPr lang="en-US" sz="2400" b="0" i="1" smtClean="0">
                          <a:solidFill>
                            <a:schemeClr val="tx1"/>
                          </a:solidFill>
                          <a:latin typeface="Cambria Math" panose="02040503050406030204" pitchFamily="18" charset="0"/>
                        </a:rPr>
                        <m:t>=</m:t>
                      </m:r>
                      <m:r>
                        <a:rPr lang="en-US" sz="2400" i="1">
                          <a:solidFill>
                            <a:schemeClr val="tx1"/>
                          </a:solidFill>
                          <a:latin typeface="Cambria Math" panose="02040503050406030204" pitchFamily="18" charset="0"/>
                        </a:rPr>
                        <m:t>𝜇</m:t>
                      </m:r>
                    </m:oMath>
                  </m:oMathPara>
                </a14:m>
                <a:endParaRPr lang="en-US" sz="2400" i="1" dirty="0">
                  <a:solidFill>
                    <a:schemeClr val="tx1"/>
                  </a:solidFill>
                  <a:latin typeface="Cambria Math" panose="02040503050406030204" pitchFamily="18" charset="0"/>
                </a:endParaRPr>
              </a:p>
              <a:p>
                <a:endParaRPr lang="en-US" sz="2000" dirty="0">
                  <a:solidFill>
                    <a:schemeClr val="tx1"/>
                  </a:solidFill>
                </a:endParaRPr>
              </a:p>
              <a:p>
                <a:r>
                  <a:rPr lang="en-US" sz="2000" dirty="0">
                    <a:solidFill>
                      <a:schemeClr val="tx1"/>
                    </a:solidFill>
                  </a:rPr>
                  <a:t>Can we say anything about how confident we are in this estimator? </a:t>
                </a:r>
                <a:r>
                  <a:rPr lang="en-US" sz="2000" b="1" i="1" dirty="0">
                    <a:solidFill>
                      <a:schemeClr val="tx1"/>
                    </a:solidFill>
                  </a:rPr>
                  <a:t>“Standard Error” </a:t>
                </a:r>
                <a:r>
                  <a:rPr lang="en-US" sz="2000" i="1" dirty="0">
                    <a:solidFill>
                      <a:schemeClr val="tx1"/>
                    </a:solidFill>
                  </a:rPr>
                  <a:t>of the estimator</a:t>
                </a:r>
              </a:p>
              <a:p>
                <a:endParaRPr lang="en-US" sz="2000" dirty="0">
                  <a:solidFill>
                    <a:schemeClr val="tx1"/>
                  </a:solidFill>
                </a:endParaRPr>
              </a:p>
              <a:p>
                <a:r>
                  <a:rPr lang="en-US" sz="2000" dirty="0">
                    <a:solidFill>
                      <a:schemeClr val="tx1"/>
                    </a:solidFill>
                  </a:rPr>
                  <a:t>	</a:t>
                </a:r>
                <a14:m>
                  <m:oMath xmlns:m="http://schemas.openxmlformats.org/officeDocument/2006/math">
                    <m:r>
                      <m:rPr>
                        <m:sty m:val="p"/>
                      </m:rPr>
                      <a:rPr lang="en-US" sz="2000" b="0" i="0" smtClean="0">
                        <a:solidFill>
                          <a:schemeClr val="tx1"/>
                        </a:solidFill>
                        <a:latin typeface="Cambria Math" panose="02040503050406030204" pitchFamily="18" charset="0"/>
                      </a:rPr>
                      <m:t>Var</m:t>
                    </m:r>
                    <m:d>
                      <m:dPr>
                        <m:ctrlPr>
                          <a:rPr lang="en-US" sz="2000" b="0" i="1" smtClean="0">
                            <a:solidFill>
                              <a:schemeClr val="tx1"/>
                            </a:solidFill>
                            <a:latin typeface="Cambria Math" panose="02040503050406030204" pitchFamily="18" charset="0"/>
                          </a:rPr>
                        </m:ctrlPr>
                      </m:dPr>
                      <m:e>
                        <m:acc>
                          <m:accPr>
                            <m:chr m:val="̅"/>
                            <m:ctrlPr>
                              <a:rPr lang="en-US" sz="2000" b="1" i="1">
                                <a:solidFill>
                                  <a:schemeClr val="tx1"/>
                                </a:solidFill>
                                <a:latin typeface="Cambria Math" panose="02040503050406030204" pitchFamily="18" charset="0"/>
                              </a:rPr>
                            </m:ctrlPr>
                          </m:accPr>
                          <m:e>
                            <m:sSub>
                              <m:sSubPr>
                                <m:ctrlPr>
                                  <a:rPr lang="en-US" sz="2000" b="1" i="1">
                                    <a:solidFill>
                                      <a:schemeClr val="tx1"/>
                                    </a:solidFill>
                                    <a:latin typeface="Cambria Math" panose="02040503050406030204" pitchFamily="18" charset="0"/>
                                  </a:rPr>
                                </m:ctrlPr>
                              </m:sSubPr>
                              <m:e>
                                <m:r>
                                  <a:rPr lang="en-US" sz="2000" b="1" i="1">
                                    <a:solidFill>
                                      <a:schemeClr val="tx1"/>
                                    </a:solidFill>
                                    <a:latin typeface="Cambria Math" panose="02040503050406030204" pitchFamily="18" charset="0"/>
                                  </a:rPr>
                                  <m:t>𝒙</m:t>
                                </m:r>
                              </m:e>
                              <m:sub>
                                <m:r>
                                  <a:rPr lang="en-US" sz="2000" b="1" i="1">
                                    <a:solidFill>
                                      <a:schemeClr val="tx1"/>
                                    </a:solidFill>
                                    <a:latin typeface="Cambria Math" panose="02040503050406030204" pitchFamily="18" charset="0"/>
                                  </a:rPr>
                                  <m:t>𝑵</m:t>
                                </m:r>
                              </m:sub>
                            </m:sSub>
                          </m:e>
                        </m:acc>
                      </m:e>
                    </m:d>
                    <m:r>
                      <a:rPr lang="en-US" sz="2000" i="1">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𝐸</m:t>
                    </m:r>
                    <m:sSup>
                      <m:sSupPr>
                        <m:ctrlPr>
                          <a:rPr lang="en-US" sz="2000" b="1" i="1" smtClean="0">
                            <a:solidFill>
                              <a:schemeClr val="tx1"/>
                            </a:solidFill>
                            <a:latin typeface="Cambria Math" panose="02040503050406030204" pitchFamily="18" charset="0"/>
                          </a:rPr>
                        </m:ctrlPr>
                      </m:sSupPr>
                      <m:e>
                        <m:d>
                          <m:dPr>
                            <m:ctrlPr>
                              <a:rPr lang="en-US" sz="2000" b="0" i="1" smtClean="0">
                                <a:solidFill>
                                  <a:schemeClr val="tx1"/>
                                </a:solidFill>
                                <a:latin typeface="Cambria Math" panose="02040503050406030204" pitchFamily="18" charset="0"/>
                              </a:rPr>
                            </m:ctrlPr>
                          </m:dPr>
                          <m:e>
                            <m:acc>
                              <m:accPr>
                                <m:chr m:val="̅"/>
                                <m:ctrlPr>
                                  <a:rPr lang="en-US" sz="2000" b="1" i="1">
                                    <a:solidFill>
                                      <a:schemeClr val="tx1"/>
                                    </a:solidFill>
                                    <a:latin typeface="Cambria Math" panose="02040503050406030204" pitchFamily="18" charset="0"/>
                                  </a:rPr>
                                </m:ctrlPr>
                              </m:accPr>
                              <m:e>
                                <m:sSub>
                                  <m:sSubPr>
                                    <m:ctrlPr>
                                      <a:rPr lang="en-US" sz="2000" b="1" i="1">
                                        <a:solidFill>
                                          <a:schemeClr val="tx1"/>
                                        </a:solidFill>
                                        <a:latin typeface="Cambria Math" panose="02040503050406030204" pitchFamily="18" charset="0"/>
                                      </a:rPr>
                                    </m:ctrlPr>
                                  </m:sSubPr>
                                  <m:e>
                                    <m:r>
                                      <a:rPr lang="en-US" sz="2000" b="1" i="1">
                                        <a:solidFill>
                                          <a:schemeClr val="tx1"/>
                                        </a:solidFill>
                                        <a:latin typeface="Cambria Math" panose="02040503050406030204" pitchFamily="18" charset="0"/>
                                      </a:rPr>
                                      <m:t>𝒙</m:t>
                                    </m:r>
                                  </m:e>
                                  <m:sub>
                                    <m:r>
                                      <a:rPr lang="en-US" sz="2000" b="1" i="1" smtClean="0">
                                        <a:solidFill>
                                          <a:schemeClr val="tx1"/>
                                        </a:solidFill>
                                        <a:latin typeface="Cambria Math" panose="02040503050406030204" pitchFamily="18" charset="0"/>
                                      </a:rPr>
                                      <m:t>𝑵</m:t>
                                    </m:r>
                                  </m:sub>
                                </m:sSub>
                              </m:e>
                            </m:acc>
                            <m:r>
                              <a:rPr lang="en-US" sz="2000" b="1" i="1" smtClean="0">
                                <a:solidFill>
                                  <a:schemeClr val="tx1"/>
                                </a:solidFill>
                                <a:latin typeface="Cambria Math" panose="02040503050406030204" pitchFamily="18" charset="0"/>
                              </a:rPr>
                              <m:t>−</m:t>
                            </m:r>
                            <m:r>
                              <a:rPr lang="en-US" sz="2000" b="1" i="1" smtClean="0">
                                <a:solidFill>
                                  <a:schemeClr val="tx1"/>
                                </a:solidFill>
                                <a:latin typeface="Cambria Math" panose="02040503050406030204" pitchFamily="18" charset="0"/>
                              </a:rPr>
                              <m:t>𝝁</m:t>
                            </m:r>
                          </m:e>
                        </m:d>
                      </m:e>
                      <m:sup>
                        <m:r>
                          <a:rPr lang="en-US" sz="2000" b="1" i="1" smtClean="0">
                            <a:solidFill>
                              <a:schemeClr val="tx1"/>
                            </a:solidFill>
                            <a:latin typeface="Cambria Math" panose="02040503050406030204" pitchFamily="18" charset="0"/>
                          </a:rPr>
                          <m:t>𝟐</m:t>
                        </m:r>
                      </m:sup>
                    </m:sSup>
                    <m:r>
                      <a:rPr lang="en-US" sz="2000" b="1" i="1" smtClean="0">
                        <a:solidFill>
                          <a:schemeClr val="tx1"/>
                        </a:solidFill>
                        <a:latin typeface="Cambria Math" panose="02040503050406030204" pitchFamily="18" charset="0"/>
                      </a:rPr>
                      <m:t>=</m:t>
                    </m:r>
                    <m:r>
                      <m:rPr>
                        <m:sty m:val="p"/>
                      </m:rPr>
                      <a:rPr lang="en-US" sz="2000" b="0" i="0" smtClean="0">
                        <a:solidFill>
                          <a:schemeClr val="tx1"/>
                        </a:solidFill>
                        <a:latin typeface="Cambria Math" panose="02040503050406030204" pitchFamily="18" charset="0"/>
                      </a:rPr>
                      <m:t>Var</m:t>
                    </m:r>
                    <m:d>
                      <m:dPr>
                        <m:ctrlPr>
                          <a:rPr lang="en-US" sz="2000" b="0" i="1" smtClean="0">
                            <a:solidFill>
                              <a:schemeClr val="tx1"/>
                            </a:solidFill>
                            <a:latin typeface="Cambria Math" panose="02040503050406030204" pitchFamily="18" charset="0"/>
                          </a:rPr>
                        </m:ctrlPr>
                      </m:dPr>
                      <m:e>
                        <m:sSub>
                          <m:sSubPr>
                            <m:ctrlPr>
                              <a:rPr lang="en-US" sz="2000" i="1">
                                <a:solidFill>
                                  <a:schemeClr val="tx1"/>
                                </a:solidFill>
                                <a:latin typeface="Cambria Math" panose="02040503050406030204" pitchFamily="18" charset="0"/>
                              </a:rPr>
                            </m:ctrlPr>
                          </m:sSubPr>
                          <m:e>
                            <m:sSubSup>
                              <m:sSubSupPr>
                                <m:ctrlPr>
                                  <a:rPr lang="en-US" sz="2000" i="1">
                                    <a:solidFill>
                                      <a:schemeClr val="tx1"/>
                                    </a:solidFill>
                                    <a:latin typeface="Cambria Math" panose="02040503050406030204" pitchFamily="18" charset="0"/>
                                  </a:rPr>
                                </m:ctrlPr>
                              </m:sSubSupPr>
                              <m:e>
                                <m:f>
                                  <m:fPr>
                                    <m:ctrlPr>
                                      <a:rPr lang="en-US" sz="2000" i="1">
                                        <a:solidFill>
                                          <a:schemeClr val="tx1"/>
                                        </a:solidFill>
                                        <a:latin typeface="Cambria Math" panose="02040503050406030204" pitchFamily="18" charset="0"/>
                                      </a:rPr>
                                    </m:ctrlPr>
                                  </m:fPr>
                                  <m:num>
                                    <m:r>
                                      <a:rPr lang="en-US" sz="2000">
                                        <a:solidFill>
                                          <a:schemeClr val="tx1"/>
                                        </a:solidFill>
                                        <a:latin typeface="Cambria Math" panose="02040503050406030204" pitchFamily="18" charset="0"/>
                                      </a:rPr>
                                      <m:t>1</m:t>
                                    </m:r>
                                  </m:num>
                                  <m:den>
                                    <m:r>
                                      <m:rPr>
                                        <m:sty m:val="p"/>
                                      </m:rPr>
                                      <a:rPr lang="en-US" sz="2000">
                                        <a:solidFill>
                                          <a:schemeClr val="tx1"/>
                                        </a:solidFill>
                                        <a:latin typeface="Cambria Math" panose="02040503050406030204" pitchFamily="18" charset="0"/>
                                      </a:rPr>
                                      <m:t>n</m:t>
                                    </m:r>
                                  </m:den>
                                </m:f>
                                <m:r>
                                  <m:rPr>
                                    <m:sty m:val="p"/>
                                  </m:rPr>
                                  <a:rPr lang="en-US" sz="2000">
                                    <a:solidFill>
                                      <a:schemeClr val="tx1"/>
                                    </a:solidFill>
                                    <a:latin typeface="Cambria Math" panose="02040503050406030204" pitchFamily="18" charset="0"/>
                                  </a:rPr>
                                  <m:t>Σ</m:t>
                                </m:r>
                              </m:e>
                              <m:sub>
                                <m:r>
                                  <a:rPr lang="en-US" sz="2000" b="1" i="1">
                                    <a:solidFill>
                                      <a:schemeClr val="tx1"/>
                                    </a:solidFill>
                                    <a:latin typeface="Cambria Math" panose="02040503050406030204" pitchFamily="18" charset="0"/>
                                  </a:rPr>
                                  <m:t>𝒊</m:t>
                                </m:r>
                                <m:r>
                                  <a:rPr lang="en-US" sz="2000" i="1">
                                    <a:solidFill>
                                      <a:schemeClr val="tx1"/>
                                    </a:solidFill>
                                    <a:latin typeface="Cambria Math" panose="02040503050406030204" pitchFamily="18" charset="0"/>
                                  </a:rPr>
                                  <m:t>=1</m:t>
                                </m:r>
                              </m:sub>
                              <m:sup>
                                <m:r>
                                  <a:rPr lang="en-US" sz="2000" i="1">
                                    <a:solidFill>
                                      <a:schemeClr val="tx1"/>
                                    </a:solidFill>
                                    <a:latin typeface="Cambria Math" panose="02040503050406030204" pitchFamily="18" charset="0"/>
                                  </a:rPr>
                                  <m:t>𝑛</m:t>
                                </m:r>
                              </m:sup>
                            </m:sSubSup>
                            <m:r>
                              <a:rPr lang="en-US" sz="2000" i="1">
                                <a:solidFill>
                                  <a:schemeClr val="tx1"/>
                                </a:solidFill>
                                <a:latin typeface="Cambria Math" panose="02040503050406030204" pitchFamily="18" charset="0"/>
                              </a:rPr>
                              <m:t>𝑥</m:t>
                            </m:r>
                          </m:e>
                          <m:sub>
                            <m:r>
                              <a:rPr lang="en-US" sz="2000" i="1">
                                <a:solidFill>
                                  <a:schemeClr val="tx1"/>
                                </a:solidFill>
                                <a:latin typeface="Cambria Math" panose="02040503050406030204" pitchFamily="18" charset="0"/>
                              </a:rPr>
                              <m:t>𝑖</m:t>
                            </m:r>
                          </m:sub>
                        </m:sSub>
                      </m:e>
                    </m:d>
                    <m:r>
                      <a:rPr lang="en-US" sz="2000" b="0" i="1" smtClean="0">
                        <a:solidFill>
                          <a:schemeClr val="tx1"/>
                        </a:solidFill>
                        <a:latin typeface="Cambria Math" panose="02040503050406030204" pitchFamily="18" charset="0"/>
                      </a:rPr>
                      <m:t>=</m:t>
                    </m:r>
                    <m:f>
                      <m:fPr>
                        <m:ctrlPr>
                          <a:rPr lang="en-US" sz="2000" b="0" i="1" smtClean="0">
                            <a:solidFill>
                              <a:schemeClr val="tx1"/>
                            </a:solidFill>
                            <a:latin typeface="Cambria Math" panose="02040503050406030204" pitchFamily="18" charset="0"/>
                          </a:rPr>
                        </m:ctrlPr>
                      </m:fPr>
                      <m:num>
                        <m:r>
                          <a:rPr lang="en-US" sz="2000" b="0" i="1" smtClean="0">
                            <a:solidFill>
                              <a:schemeClr val="tx1"/>
                            </a:solidFill>
                            <a:latin typeface="Cambria Math" panose="02040503050406030204" pitchFamily="18" charset="0"/>
                          </a:rPr>
                          <m:t>1</m:t>
                        </m:r>
                      </m:num>
                      <m:den>
                        <m:sSup>
                          <m:sSupPr>
                            <m:ctrlPr>
                              <a:rPr lang="en-US" sz="2000" b="0" i="1" smtClean="0">
                                <a:solidFill>
                                  <a:schemeClr val="tx1"/>
                                </a:solidFill>
                                <a:latin typeface="Cambria Math" panose="02040503050406030204" pitchFamily="18" charset="0"/>
                              </a:rPr>
                            </m:ctrlPr>
                          </m:sSupPr>
                          <m:e>
                            <m:r>
                              <a:rPr lang="en-US" sz="2000" b="0" i="1" smtClean="0">
                                <a:solidFill>
                                  <a:schemeClr val="tx1"/>
                                </a:solidFill>
                                <a:latin typeface="Cambria Math" panose="02040503050406030204" pitchFamily="18" charset="0"/>
                              </a:rPr>
                              <m:t>𝑛</m:t>
                            </m:r>
                          </m:e>
                          <m:sup>
                            <m:r>
                              <a:rPr lang="en-US" sz="2000" b="0" i="1" smtClean="0">
                                <a:solidFill>
                                  <a:schemeClr val="tx1"/>
                                </a:solidFill>
                                <a:latin typeface="Cambria Math" panose="02040503050406030204" pitchFamily="18" charset="0"/>
                              </a:rPr>
                              <m:t>2</m:t>
                            </m:r>
                          </m:sup>
                        </m:sSup>
                      </m:den>
                    </m:f>
                    <m:r>
                      <a:rPr lang="en-US" sz="2000" b="0" i="1" smtClean="0">
                        <a:solidFill>
                          <a:schemeClr val="tx1"/>
                        </a:solidFill>
                        <a:latin typeface="Cambria Math" panose="02040503050406030204" pitchFamily="18" charset="0"/>
                      </a:rPr>
                      <m:t>𝑉𝑎𝑟</m:t>
                    </m:r>
                    <m:d>
                      <m:dPr>
                        <m:ctrlPr>
                          <a:rPr lang="en-US" sz="2000" b="0" i="1" smtClean="0">
                            <a:solidFill>
                              <a:schemeClr val="tx1"/>
                            </a:solidFill>
                            <a:latin typeface="Cambria Math" panose="02040503050406030204" pitchFamily="18" charset="0"/>
                          </a:rPr>
                        </m:ctrlPr>
                      </m:dPr>
                      <m:e>
                        <m:sSub>
                          <m:sSubPr>
                            <m:ctrlPr>
                              <a:rPr lang="en-US" sz="2000" i="1">
                                <a:solidFill>
                                  <a:schemeClr val="tx1"/>
                                </a:solidFill>
                                <a:latin typeface="Cambria Math" panose="02040503050406030204" pitchFamily="18" charset="0"/>
                              </a:rPr>
                            </m:ctrlPr>
                          </m:sSubPr>
                          <m:e>
                            <m:sSubSup>
                              <m:sSubSupPr>
                                <m:ctrlPr>
                                  <a:rPr lang="en-US" sz="2000" i="1">
                                    <a:solidFill>
                                      <a:schemeClr val="tx1"/>
                                    </a:solidFill>
                                    <a:latin typeface="Cambria Math" panose="02040503050406030204" pitchFamily="18" charset="0"/>
                                  </a:rPr>
                                </m:ctrlPr>
                              </m:sSubSupPr>
                              <m:e>
                                <m:r>
                                  <m:rPr>
                                    <m:sty m:val="p"/>
                                  </m:rPr>
                                  <a:rPr lang="en-US" sz="2000">
                                    <a:solidFill>
                                      <a:schemeClr val="tx1"/>
                                    </a:solidFill>
                                    <a:latin typeface="Cambria Math" panose="02040503050406030204" pitchFamily="18" charset="0"/>
                                  </a:rPr>
                                  <m:t>Σ</m:t>
                                </m:r>
                              </m:e>
                              <m:sub>
                                <m:r>
                                  <a:rPr lang="en-US" sz="2000" b="1" i="1">
                                    <a:solidFill>
                                      <a:schemeClr val="tx1"/>
                                    </a:solidFill>
                                    <a:latin typeface="Cambria Math" panose="02040503050406030204" pitchFamily="18" charset="0"/>
                                  </a:rPr>
                                  <m:t>𝒊</m:t>
                                </m:r>
                                <m:r>
                                  <a:rPr lang="en-US" sz="2000" i="1">
                                    <a:solidFill>
                                      <a:schemeClr val="tx1"/>
                                    </a:solidFill>
                                    <a:latin typeface="Cambria Math" panose="02040503050406030204" pitchFamily="18" charset="0"/>
                                  </a:rPr>
                                  <m:t>=1</m:t>
                                </m:r>
                              </m:sub>
                              <m:sup>
                                <m:r>
                                  <a:rPr lang="en-US" sz="2000" i="1">
                                    <a:solidFill>
                                      <a:schemeClr val="tx1"/>
                                    </a:solidFill>
                                    <a:latin typeface="Cambria Math" panose="02040503050406030204" pitchFamily="18" charset="0"/>
                                  </a:rPr>
                                  <m:t>𝑛</m:t>
                                </m:r>
                              </m:sup>
                            </m:sSubSup>
                            <m:r>
                              <a:rPr lang="en-US" sz="2000" i="1">
                                <a:solidFill>
                                  <a:schemeClr val="tx1"/>
                                </a:solidFill>
                                <a:latin typeface="Cambria Math" panose="02040503050406030204" pitchFamily="18" charset="0"/>
                              </a:rPr>
                              <m:t>𝑥</m:t>
                            </m:r>
                          </m:e>
                          <m:sub>
                            <m:r>
                              <a:rPr lang="en-US" sz="2000" i="1">
                                <a:solidFill>
                                  <a:schemeClr val="tx1"/>
                                </a:solidFill>
                                <a:latin typeface="Cambria Math" panose="02040503050406030204" pitchFamily="18" charset="0"/>
                              </a:rPr>
                              <m:t>𝑖</m:t>
                            </m:r>
                          </m:sub>
                        </m:sSub>
                      </m:e>
                    </m:d>
                    <m:r>
                      <a:rPr lang="en-US" sz="2000" b="0" i="1" smtClean="0">
                        <a:solidFill>
                          <a:schemeClr val="tx1"/>
                        </a:solidFill>
                        <a:latin typeface="Cambria Math" panose="02040503050406030204" pitchFamily="18" charset="0"/>
                      </a:rPr>
                      <m:t>=</m:t>
                    </m:r>
                    <m:f>
                      <m:fPr>
                        <m:ctrlPr>
                          <a:rPr lang="en-US" sz="2000" i="1">
                            <a:solidFill>
                              <a:schemeClr val="tx1"/>
                            </a:solidFill>
                            <a:latin typeface="Cambria Math" panose="02040503050406030204" pitchFamily="18" charset="0"/>
                          </a:rPr>
                        </m:ctrlPr>
                      </m:fPr>
                      <m:num>
                        <m:r>
                          <a:rPr lang="en-US" sz="2000" i="1">
                            <a:solidFill>
                              <a:schemeClr val="tx1"/>
                            </a:solidFill>
                            <a:latin typeface="Cambria Math" panose="02040503050406030204" pitchFamily="18" charset="0"/>
                          </a:rPr>
                          <m:t>1</m:t>
                        </m:r>
                      </m:num>
                      <m:den>
                        <m:sSup>
                          <m:sSupPr>
                            <m:ctrlPr>
                              <a:rPr lang="en-US" sz="2000" i="1">
                                <a:solidFill>
                                  <a:schemeClr val="tx1"/>
                                </a:solidFill>
                                <a:latin typeface="Cambria Math" panose="02040503050406030204" pitchFamily="18" charset="0"/>
                              </a:rPr>
                            </m:ctrlPr>
                          </m:sSupPr>
                          <m:e>
                            <m:r>
                              <a:rPr lang="en-US" sz="2000" i="1">
                                <a:solidFill>
                                  <a:schemeClr val="tx1"/>
                                </a:solidFill>
                                <a:latin typeface="Cambria Math" panose="02040503050406030204" pitchFamily="18" charset="0"/>
                              </a:rPr>
                              <m:t>𝑛</m:t>
                            </m:r>
                          </m:e>
                          <m:sup>
                            <m:r>
                              <a:rPr lang="en-US" sz="2000" i="1">
                                <a:solidFill>
                                  <a:schemeClr val="tx1"/>
                                </a:solidFill>
                                <a:latin typeface="Cambria Math" panose="02040503050406030204" pitchFamily="18" charset="0"/>
                              </a:rPr>
                              <m:t>2</m:t>
                            </m:r>
                          </m:sup>
                        </m:sSup>
                      </m:den>
                    </m:f>
                    <m:sSub>
                      <m:sSubPr>
                        <m:ctrlPr>
                          <a:rPr lang="en-US" sz="2000" i="1">
                            <a:solidFill>
                              <a:schemeClr val="tx1"/>
                            </a:solidFill>
                            <a:latin typeface="Cambria Math" panose="02040503050406030204" pitchFamily="18" charset="0"/>
                          </a:rPr>
                        </m:ctrlPr>
                      </m:sSubPr>
                      <m:e>
                        <m:sSubSup>
                          <m:sSubSupPr>
                            <m:ctrlPr>
                              <a:rPr lang="en-US" sz="2000" i="1">
                                <a:solidFill>
                                  <a:schemeClr val="tx1"/>
                                </a:solidFill>
                                <a:latin typeface="Cambria Math" panose="02040503050406030204" pitchFamily="18" charset="0"/>
                              </a:rPr>
                            </m:ctrlPr>
                          </m:sSubSupPr>
                          <m:e>
                            <m:r>
                              <m:rPr>
                                <m:sty m:val="p"/>
                              </m:rPr>
                              <a:rPr lang="en-US" sz="2000">
                                <a:solidFill>
                                  <a:schemeClr val="tx1"/>
                                </a:solidFill>
                                <a:latin typeface="Cambria Math" panose="02040503050406030204" pitchFamily="18" charset="0"/>
                              </a:rPr>
                              <m:t>Σ</m:t>
                            </m:r>
                          </m:e>
                          <m:sub>
                            <m:r>
                              <a:rPr lang="en-US" sz="2000" b="1" i="1">
                                <a:solidFill>
                                  <a:schemeClr val="tx1"/>
                                </a:solidFill>
                                <a:latin typeface="Cambria Math" panose="02040503050406030204" pitchFamily="18" charset="0"/>
                              </a:rPr>
                              <m:t>𝒊</m:t>
                            </m:r>
                            <m:r>
                              <a:rPr lang="en-US" sz="2000" i="1">
                                <a:solidFill>
                                  <a:schemeClr val="tx1"/>
                                </a:solidFill>
                                <a:latin typeface="Cambria Math" panose="02040503050406030204" pitchFamily="18" charset="0"/>
                              </a:rPr>
                              <m:t>=1</m:t>
                            </m:r>
                          </m:sub>
                          <m:sup>
                            <m:r>
                              <a:rPr lang="en-US" sz="2000" i="1">
                                <a:solidFill>
                                  <a:schemeClr val="tx1"/>
                                </a:solidFill>
                                <a:latin typeface="Cambria Math" panose="02040503050406030204" pitchFamily="18" charset="0"/>
                              </a:rPr>
                              <m:t>𝑛</m:t>
                            </m:r>
                          </m:sup>
                        </m:sSubSup>
                        <m:r>
                          <a:rPr lang="en-US" sz="2000" i="1">
                            <a:solidFill>
                              <a:schemeClr val="tx1"/>
                            </a:solidFill>
                            <a:latin typeface="Cambria Math" panose="02040503050406030204" pitchFamily="18" charset="0"/>
                          </a:rPr>
                          <m:t>𝑉𝑎𝑟</m:t>
                        </m:r>
                        <m:r>
                          <a:rPr lang="en-US" sz="2000" i="1">
                            <a:solidFill>
                              <a:schemeClr val="tx1"/>
                            </a:solidFill>
                            <a:latin typeface="Cambria Math" panose="02040503050406030204" pitchFamily="18" charset="0"/>
                          </a:rPr>
                          <m:t>(</m:t>
                        </m:r>
                        <m:r>
                          <a:rPr lang="en-US" sz="2000" i="1">
                            <a:solidFill>
                              <a:schemeClr val="tx1"/>
                            </a:solidFill>
                            <a:latin typeface="Cambria Math" panose="02040503050406030204" pitchFamily="18" charset="0"/>
                          </a:rPr>
                          <m:t>𝑥</m:t>
                        </m:r>
                      </m:e>
                      <m:sub>
                        <m:r>
                          <a:rPr lang="en-US" sz="2000" i="1">
                            <a:solidFill>
                              <a:schemeClr val="tx1"/>
                            </a:solidFill>
                            <a:latin typeface="Cambria Math" panose="02040503050406030204" pitchFamily="18" charset="0"/>
                          </a:rPr>
                          <m:t>𝑖</m:t>
                        </m:r>
                      </m:sub>
                    </m:sSub>
                    <m:r>
                      <a:rPr lang="en-US" sz="2000" b="0" i="1" smtClean="0">
                        <a:solidFill>
                          <a:schemeClr val="tx1"/>
                        </a:solidFill>
                        <a:latin typeface="Cambria Math" panose="02040503050406030204" pitchFamily="18" charset="0"/>
                      </a:rPr>
                      <m:t>)=</m:t>
                    </m:r>
                    <m:f>
                      <m:fPr>
                        <m:ctrlPr>
                          <a:rPr lang="en-US" sz="2000" b="0" i="1" smtClean="0">
                            <a:solidFill>
                              <a:schemeClr val="tx1"/>
                            </a:solidFill>
                            <a:latin typeface="Cambria Math" panose="02040503050406030204" pitchFamily="18" charset="0"/>
                          </a:rPr>
                        </m:ctrlPr>
                      </m:fPr>
                      <m:num>
                        <m:r>
                          <a:rPr lang="en-US" sz="2000" b="0" i="1" smtClean="0">
                            <a:solidFill>
                              <a:schemeClr val="tx1"/>
                            </a:solidFill>
                            <a:latin typeface="Cambria Math" panose="02040503050406030204" pitchFamily="18" charset="0"/>
                          </a:rPr>
                          <m:t>𝑛</m:t>
                        </m:r>
                        <m:sSup>
                          <m:sSupPr>
                            <m:ctrlPr>
                              <a:rPr lang="en-US" sz="2000" b="0" i="1" smtClean="0">
                                <a:solidFill>
                                  <a:schemeClr val="tx1"/>
                                </a:solidFill>
                                <a:latin typeface="Cambria Math" panose="02040503050406030204" pitchFamily="18" charset="0"/>
                              </a:rPr>
                            </m:ctrlPr>
                          </m:sSupPr>
                          <m:e>
                            <m:r>
                              <a:rPr lang="en-US" sz="2000" b="0" i="1" smtClean="0">
                                <a:solidFill>
                                  <a:schemeClr val="tx1"/>
                                </a:solidFill>
                                <a:latin typeface="Cambria Math" panose="02040503050406030204" pitchFamily="18" charset="0"/>
                              </a:rPr>
                              <m:t>𝜎</m:t>
                            </m:r>
                          </m:e>
                          <m:sup>
                            <m:r>
                              <a:rPr lang="en-US" sz="2000" b="0" i="1" smtClean="0">
                                <a:solidFill>
                                  <a:schemeClr val="tx1"/>
                                </a:solidFill>
                                <a:latin typeface="Cambria Math" panose="02040503050406030204" pitchFamily="18" charset="0"/>
                              </a:rPr>
                              <m:t>2</m:t>
                            </m:r>
                          </m:sup>
                        </m:sSup>
                      </m:num>
                      <m:den>
                        <m:sSup>
                          <m:sSupPr>
                            <m:ctrlPr>
                              <a:rPr lang="en-US" sz="2000" b="0" i="1" smtClean="0">
                                <a:solidFill>
                                  <a:schemeClr val="tx1"/>
                                </a:solidFill>
                                <a:latin typeface="Cambria Math" panose="02040503050406030204" pitchFamily="18" charset="0"/>
                              </a:rPr>
                            </m:ctrlPr>
                          </m:sSupPr>
                          <m:e>
                            <m:r>
                              <a:rPr lang="en-US" sz="2000" b="0" i="1" smtClean="0">
                                <a:solidFill>
                                  <a:schemeClr val="tx1"/>
                                </a:solidFill>
                                <a:latin typeface="Cambria Math" panose="02040503050406030204" pitchFamily="18" charset="0"/>
                              </a:rPr>
                              <m:t>𝑛</m:t>
                            </m:r>
                          </m:e>
                          <m:sup>
                            <m:r>
                              <a:rPr lang="en-US" sz="2000" b="0" i="1" smtClean="0">
                                <a:solidFill>
                                  <a:schemeClr val="tx1"/>
                                </a:solidFill>
                                <a:latin typeface="Cambria Math" panose="02040503050406030204" pitchFamily="18" charset="0"/>
                              </a:rPr>
                              <m:t>2</m:t>
                            </m:r>
                          </m:sup>
                        </m:sSup>
                      </m:den>
                    </m:f>
                    <m:r>
                      <a:rPr lang="en-US" sz="2000" b="0" i="1" smtClean="0">
                        <a:solidFill>
                          <a:schemeClr val="tx1"/>
                        </a:solidFill>
                        <a:latin typeface="Cambria Math" panose="02040503050406030204" pitchFamily="18" charset="0"/>
                      </a:rPr>
                      <m:t>=</m:t>
                    </m:r>
                    <m:f>
                      <m:fPr>
                        <m:ctrlPr>
                          <a:rPr lang="en-US" sz="2000" b="0" i="1" smtClean="0">
                            <a:solidFill>
                              <a:schemeClr val="tx1"/>
                            </a:solidFill>
                            <a:latin typeface="Cambria Math" panose="02040503050406030204" pitchFamily="18" charset="0"/>
                          </a:rPr>
                        </m:ctrlPr>
                      </m:fPr>
                      <m:num>
                        <m:sSup>
                          <m:sSupPr>
                            <m:ctrlPr>
                              <a:rPr lang="en-US" sz="2000" b="0" i="1" smtClean="0">
                                <a:solidFill>
                                  <a:schemeClr val="tx1"/>
                                </a:solidFill>
                                <a:latin typeface="Cambria Math" panose="02040503050406030204" pitchFamily="18" charset="0"/>
                              </a:rPr>
                            </m:ctrlPr>
                          </m:sSupPr>
                          <m:e>
                            <m:r>
                              <a:rPr lang="en-US" sz="2000" b="0" i="1" smtClean="0">
                                <a:solidFill>
                                  <a:schemeClr val="tx1"/>
                                </a:solidFill>
                                <a:latin typeface="Cambria Math" panose="02040503050406030204" pitchFamily="18" charset="0"/>
                              </a:rPr>
                              <m:t>𝜎</m:t>
                            </m:r>
                          </m:e>
                          <m:sup>
                            <m:r>
                              <a:rPr lang="en-US" sz="2000" b="0" i="1" smtClean="0">
                                <a:solidFill>
                                  <a:schemeClr val="tx1"/>
                                </a:solidFill>
                                <a:latin typeface="Cambria Math" panose="02040503050406030204" pitchFamily="18" charset="0"/>
                              </a:rPr>
                              <m:t>2</m:t>
                            </m:r>
                          </m:sup>
                        </m:sSup>
                      </m:num>
                      <m:den>
                        <m:r>
                          <a:rPr lang="en-US" sz="2000" b="0" i="1" smtClean="0">
                            <a:solidFill>
                              <a:schemeClr val="tx1"/>
                            </a:solidFill>
                            <a:latin typeface="Cambria Math" panose="02040503050406030204" pitchFamily="18" charset="0"/>
                          </a:rPr>
                          <m:t>𝑛</m:t>
                        </m:r>
                      </m:den>
                    </m:f>
                  </m:oMath>
                </a14:m>
                <a:endParaRPr lang="en-US" sz="2000" dirty="0">
                  <a:solidFill>
                    <a:schemeClr val="tx1"/>
                  </a:solidFill>
                </a:endParaRPr>
              </a:p>
              <a:p>
                <a:endParaRPr lang="en-US" sz="2000" dirty="0">
                  <a:solidFill>
                    <a:schemeClr val="tx1"/>
                  </a:solidFill>
                </a:endParaRPr>
              </a:p>
              <a:p>
                <a:r>
                  <a:rPr lang="en-US" sz="2000" dirty="0">
                    <a:solidFill>
                      <a:schemeClr val="tx1"/>
                    </a:solidFill>
                  </a:rPr>
                  <a:t>	standard error is how much an estimator variance due to chance alone (e.g., </a:t>
                </a:r>
                <a14:m>
                  <m:oMath xmlns:m="http://schemas.openxmlformats.org/officeDocument/2006/math">
                    <m:sSup>
                      <m:sSupPr>
                        <m:ctrlPr>
                          <a:rPr lang="en-US" sz="2000" i="1">
                            <a:solidFill>
                              <a:schemeClr val="tx1"/>
                            </a:solidFill>
                            <a:latin typeface="Cambria Math" panose="02040503050406030204" pitchFamily="18" charset="0"/>
                          </a:rPr>
                        </m:ctrlPr>
                      </m:sSupPr>
                      <m:e>
                        <m:r>
                          <a:rPr lang="en-US" sz="2000" i="1">
                            <a:solidFill>
                              <a:schemeClr val="tx1"/>
                            </a:solidFill>
                            <a:latin typeface="Cambria Math" panose="02040503050406030204" pitchFamily="18" charset="0"/>
                          </a:rPr>
                          <m:t>𝜎</m:t>
                        </m:r>
                      </m:e>
                      <m:sup>
                        <m:r>
                          <a:rPr lang="en-US" sz="2000" i="1">
                            <a:solidFill>
                              <a:schemeClr val="tx1"/>
                            </a:solidFill>
                            <a:latin typeface="Cambria Math" panose="02040503050406030204" pitchFamily="18" charset="0"/>
                          </a:rPr>
                          <m:t>2</m:t>
                        </m:r>
                      </m:sup>
                    </m:sSup>
                    <m:r>
                      <a:rPr lang="en-US" sz="2000" b="0" i="0" smtClean="0">
                        <a:solidFill>
                          <a:schemeClr val="tx1"/>
                        </a:solidFill>
                        <a:latin typeface="Cambria Math" panose="02040503050406030204" pitchFamily="18" charset="0"/>
                      </a:rPr>
                      <m:t>)</m:t>
                    </m:r>
                  </m:oMath>
                </a14:m>
                <a:r>
                  <a:rPr lang="en-US" sz="2000" dirty="0">
                    <a:solidFill>
                      <a:schemeClr val="tx1"/>
                    </a:solidFill>
                  </a:rPr>
                  <a:t> </a:t>
                </a:r>
              </a:p>
              <a:p>
                <a:endParaRPr lang="en-US" sz="2000" dirty="0">
                  <a:solidFill>
                    <a:schemeClr val="tx1"/>
                  </a:solidFill>
                </a:endParaRPr>
              </a:p>
              <a:p>
                <a:r>
                  <a:rPr lang="en-US" sz="2000" dirty="0">
                    <a:solidFill>
                      <a:schemeClr val="tx1"/>
                    </a:solidFill>
                  </a:rPr>
                  <a:t>Problem: we don’t know </a:t>
                </a:r>
                <a14:m>
                  <m:oMath xmlns:m="http://schemas.openxmlformats.org/officeDocument/2006/math">
                    <m:r>
                      <a:rPr lang="en-US" sz="2000" i="1">
                        <a:solidFill>
                          <a:schemeClr val="tx1"/>
                        </a:solidFill>
                        <a:latin typeface="Cambria Math" panose="02040503050406030204" pitchFamily="18" charset="0"/>
                      </a:rPr>
                      <m:t>𝜇</m:t>
                    </m:r>
                  </m:oMath>
                </a14:m>
                <a:r>
                  <a:rPr lang="en-US" sz="2000" dirty="0">
                    <a:solidFill>
                      <a:schemeClr val="tx1"/>
                    </a:solidFill>
                  </a:rPr>
                  <a:t> nor </a:t>
                </a:r>
                <a14:m>
                  <m:oMath xmlns:m="http://schemas.openxmlformats.org/officeDocument/2006/math">
                    <m:sSup>
                      <m:sSupPr>
                        <m:ctrlPr>
                          <a:rPr lang="en-US" sz="2000" i="1">
                            <a:solidFill>
                              <a:schemeClr val="tx1"/>
                            </a:solidFill>
                            <a:latin typeface="Cambria Math" panose="02040503050406030204" pitchFamily="18" charset="0"/>
                          </a:rPr>
                        </m:ctrlPr>
                      </m:sSupPr>
                      <m:e>
                        <m:r>
                          <a:rPr lang="en-US" sz="2000" i="1">
                            <a:solidFill>
                              <a:schemeClr val="tx1"/>
                            </a:solidFill>
                            <a:latin typeface="Cambria Math" panose="02040503050406030204" pitchFamily="18" charset="0"/>
                          </a:rPr>
                          <m:t>𝜎</m:t>
                        </m:r>
                      </m:e>
                      <m:sup>
                        <m:r>
                          <a:rPr lang="en-US" sz="2000" i="1">
                            <a:solidFill>
                              <a:schemeClr val="tx1"/>
                            </a:solidFill>
                            <a:latin typeface="Cambria Math" panose="02040503050406030204" pitchFamily="18" charset="0"/>
                          </a:rPr>
                          <m:t>2</m:t>
                        </m:r>
                      </m:sup>
                    </m:sSup>
                  </m:oMath>
                </a14:m>
                <a:r>
                  <a:rPr lang="en-US" sz="2000" dirty="0">
                    <a:solidFill>
                      <a:schemeClr val="tx1"/>
                    </a:solidFill>
                  </a:rPr>
                  <a:t> going in!  Have to estimate both in practice…</a:t>
                </a:r>
              </a:p>
              <a:p>
                <a:endParaRPr lang="en-US" sz="2000" dirty="0">
                  <a:solidFill>
                    <a:schemeClr val="tx1"/>
                  </a:solidFill>
                </a:endParaRPr>
              </a:p>
              <a:p>
                <a:r>
                  <a:rPr lang="en-US" sz="2000" dirty="0">
                    <a:solidFill>
                      <a:schemeClr val="tx1"/>
                    </a:solidFill>
                  </a:rPr>
                  <a:t>	calculate sample variance as: </a:t>
                </a:r>
                <a14:m>
                  <m:oMath xmlns:m="http://schemas.openxmlformats.org/officeDocument/2006/math">
                    <m:sSup>
                      <m:sSupPr>
                        <m:ctrlPr>
                          <a:rPr lang="en-US" sz="2000" b="0" i="1" smtClean="0">
                            <a:solidFill>
                              <a:schemeClr val="tx1"/>
                            </a:solidFill>
                            <a:latin typeface="Cambria Math" panose="02040503050406030204" pitchFamily="18" charset="0"/>
                          </a:rPr>
                        </m:ctrlPr>
                      </m:sSupPr>
                      <m:e>
                        <m:r>
                          <a:rPr lang="en-US" sz="2000" b="0" i="1" smtClean="0">
                            <a:solidFill>
                              <a:schemeClr val="tx1"/>
                            </a:solidFill>
                            <a:latin typeface="Cambria Math" panose="02040503050406030204" pitchFamily="18" charset="0"/>
                          </a:rPr>
                          <m:t>𝑠</m:t>
                        </m:r>
                      </m:e>
                      <m:sup>
                        <m:r>
                          <a:rPr lang="en-US" sz="2000" b="0" i="1" smtClean="0">
                            <a:solidFill>
                              <a:schemeClr val="tx1"/>
                            </a:solidFill>
                            <a:latin typeface="Cambria Math" panose="02040503050406030204" pitchFamily="18" charset="0"/>
                          </a:rPr>
                          <m:t>2</m:t>
                        </m:r>
                      </m:sup>
                    </m:sSup>
                    <m:r>
                      <a:rPr lang="en-US" sz="2000" b="0" i="1" smtClean="0">
                        <a:solidFill>
                          <a:schemeClr val="tx1"/>
                        </a:solidFill>
                        <a:latin typeface="Cambria Math" panose="02040503050406030204" pitchFamily="18" charset="0"/>
                      </a:rPr>
                      <m:t>=</m:t>
                    </m:r>
                    <m:f>
                      <m:fPr>
                        <m:ctrlPr>
                          <a:rPr lang="en-US" sz="2000" b="0" i="1" smtClean="0">
                            <a:solidFill>
                              <a:schemeClr val="tx1"/>
                            </a:solidFill>
                            <a:latin typeface="Cambria Math" panose="02040503050406030204" pitchFamily="18" charset="0"/>
                          </a:rPr>
                        </m:ctrlPr>
                      </m:fPr>
                      <m:num>
                        <m:r>
                          <a:rPr lang="en-US" sz="2000" b="0" i="1" smtClean="0">
                            <a:solidFill>
                              <a:schemeClr val="tx1"/>
                            </a:solidFill>
                            <a:latin typeface="Cambria Math" panose="02040503050406030204" pitchFamily="18" charset="0"/>
                          </a:rPr>
                          <m:t>1</m:t>
                        </m:r>
                      </m:num>
                      <m:den>
                        <m:r>
                          <a:rPr lang="en-US" sz="2000" b="0" i="1" smtClean="0">
                            <a:solidFill>
                              <a:schemeClr val="tx1"/>
                            </a:solidFill>
                            <a:latin typeface="Cambria Math" panose="02040503050406030204" pitchFamily="18" charset="0"/>
                          </a:rPr>
                          <m:t>𝑛</m:t>
                        </m:r>
                        <m:r>
                          <a:rPr lang="en-US" sz="2000" b="0" i="1" smtClean="0">
                            <a:solidFill>
                              <a:schemeClr val="tx1"/>
                            </a:solidFill>
                            <a:latin typeface="Cambria Math" panose="02040503050406030204" pitchFamily="18" charset="0"/>
                          </a:rPr>
                          <m:t>−1</m:t>
                        </m:r>
                      </m:den>
                    </m:f>
                    <m:sSubSup>
                      <m:sSubSupPr>
                        <m:ctrlPr>
                          <a:rPr lang="en-US" sz="2000" b="0" i="1" smtClean="0">
                            <a:solidFill>
                              <a:schemeClr val="tx1"/>
                            </a:solidFill>
                            <a:latin typeface="Cambria Math" panose="02040503050406030204" pitchFamily="18" charset="0"/>
                          </a:rPr>
                        </m:ctrlPr>
                      </m:sSubSupPr>
                      <m:e>
                        <m:r>
                          <m:rPr>
                            <m:sty m:val="p"/>
                          </m:rPr>
                          <a:rPr lang="en-US" sz="2000" b="0" i="0" smtClean="0">
                            <a:solidFill>
                              <a:schemeClr val="tx1"/>
                            </a:solidFill>
                            <a:latin typeface="Cambria Math" panose="02040503050406030204" pitchFamily="18" charset="0"/>
                          </a:rPr>
                          <m:t>Σ</m:t>
                        </m:r>
                      </m:e>
                      <m:sub>
                        <m:r>
                          <a:rPr lang="en-US" sz="2000" b="0" i="1" smtClean="0">
                            <a:solidFill>
                              <a:schemeClr val="tx1"/>
                            </a:solidFill>
                            <a:latin typeface="Cambria Math" panose="02040503050406030204" pitchFamily="18" charset="0"/>
                          </a:rPr>
                          <m:t>𝑖</m:t>
                        </m:r>
                        <m:r>
                          <a:rPr lang="en-US" sz="2000" b="0" i="1" smtClean="0">
                            <a:solidFill>
                              <a:schemeClr val="tx1"/>
                            </a:solidFill>
                            <a:latin typeface="Cambria Math" panose="02040503050406030204" pitchFamily="18" charset="0"/>
                          </a:rPr>
                          <m:t>=1</m:t>
                        </m:r>
                      </m:sub>
                      <m:sup>
                        <m:r>
                          <a:rPr lang="en-US" sz="2000" b="0" i="1" smtClean="0">
                            <a:solidFill>
                              <a:schemeClr val="tx1"/>
                            </a:solidFill>
                            <a:latin typeface="Cambria Math" panose="02040503050406030204" pitchFamily="18" charset="0"/>
                          </a:rPr>
                          <m:t>𝑛</m:t>
                        </m:r>
                      </m:sup>
                    </m:sSubSup>
                    <m:sSup>
                      <m:sSupPr>
                        <m:ctrlPr>
                          <a:rPr lang="en-US" sz="2000" b="0" i="1" smtClean="0">
                            <a:solidFill>
                              <a:schemeClr val="tx1"/>
                            </a:solidFill>
                            <a:latin typeface="Cambria Math" panose="02040503050406030204" pitchFamily="18" charset="0"/>
                          </a:rPr>
                        </m:ctrlPr>
                      </m:sSupPr>
                      <m:e>
                        <m:d>
                          <m:dPr>
                            <m:ctrlPr>
                              <a:rPr lang="en-US" sz="2000" b="0" i="1" smtClean="0">
                                <a:solidFill>
                                  <a:schemeClr val="tx1"/>
                                </a:solidFill>
                                <a:latin typeface="Cambria Math" panose="02040503050406030204" pitchFamily="18" charset="0"/>
                              </a:rPr>
                            </m:ctrlPr>
                          </m:dPr>
                          <m:e>
                            <m:sSub>
                              <m:sSubPr>
                                <m:ctrlPr>
                                  <a:rPr lang="en-US" sz="2000" b="0" i="1" smtClean="0">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𝑥</m:t>
                                </m:r>
                              </m:e>
                              <m:sub>
                                <m:r>
                                  <a:rPr lang="en-US" sz="2000" b="0" i="1" smtClean="0">
                                    <a:solidFill>
                                      <a:schemeClr val="tx1"/>
                                    </a:solidFill>
                                    <a:latin typeface="Cambria Math" panose="02040503050406030204" pitchFamily="18" charset="0"/>
                                  </a:rPr>
                                  <m:t>𝑖</m:t>
                                </m:r>
                              </m:sub>
                            </m:sSub>
                            <m:r>
                              <a:rPr lang="en-US" sz="2000" b="0" i="1" smtClean="0">
                                <a:solidFill>
                                  <a:schemeClr val="tx1"/>
                                </a:solidFill>
                                <a:latin typeface="Cambria Math" panose="02040503050406030204" pitchFamily="18" charset="0"/>
                              </a:rPr>
                              <m:t>−</m:t>
                            </m:r>
                            <m:acc>
                              <m:accPr>
                                <m:chr m:val="̅"/>
                                <m:ctrlPr>
                                  <a:rPr lang="en-US" sz="2000" b="0" i="1" smtClean="0">
                                    <a:solidFill>
                                      <a:schemeClr val="tx1"/>
                                    </a:solidFill>
                                    <a:latin typeface="Cambria Math" panose="02040503050406030204" pitchFamily="18" charset="0"/>
                                  </a:rPr>
                                </m:ctrlPr>
                              </m:accPr>
                              <m:e>
                                <m:sSub>
                                  <m:sSubPr>
                                    <m:ctrlPr>
                                      <a:rPr lang="en-US" sz="2000" b="0" i="1" smtClean="0">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𝑥</m:t>
                                    </m:r>
                                  </m:e>
                                  <m:sub>
                                    <m:r>
                                      <a:rPr lang="en-US" sz="2000" b="0" i="1" smtClean="0">
                                        <a:solidFill>
                                          <a:schemeClr val="tx1"/>
                                        </a:solidFill>
                                        <a:latin typeface="Cambria Math" panose="02040503050406030204" pitchFamily="18" charset="0"/>
                                      </a:rPr>
                                      <m:t>𝑁</m:t>
                                    </m:r>
                                  </m:sub>
                                </m:sSub>
                              </m:e>
                            </m:acc>
                          </m:e>
                        </m:d>
                      </m:e>
                      <m:sup>
                        <m:r>
                          <a:rPr lang="en-US" sz="2000" b="0" i="1" smtClean="0">
                            <a:solidFill>
                              <a:schemeClr val="tx1"/>
                            </a:solidFill>
                            <a:latin typeface="Cambria Math" panose="02040503050406030204" pitchFamily="18" charset="0"/>
                          </a:rPr>
                          <m:t>2</m:t>
                        </m:r>
                      </m:sup>
                    </m:sSup>
                    <m:r>
                      <a:rPr lang="en-US" sz="2000" b="0" i="1" smtClean="0">
                        <a:solidFill>
                          <a:schemeClr val="tx1"/>
                        </a:solidFill>
                        <a:latin typeface="Cambria Math" panose="02040503050406030204" pitchFamily="18" charset="0"/>
                      </a:rPr>
                      <m:t> </m:t>
                    </m:r>
                  </m:oMath>
                </a14:m>
                <a:endParaRPr lang="en-US" sz="2000" dirty="0">
                  <a:solidFill>
                    <a:schemeClr val="tx1"/>
                  </a:solidFill>
                </a:endParaRPr>
              </a:p>
              <a:p>
                <a:endParaRPr lang="en-US" sz="3600" dirty="0">
                  <a:solidFill>
                    <a:schemeClr val="tx2"/>
                  </a:solidFill>
                </a:endParaRPr>
              </a:p>
            </p:txBody>
          </p:sp>
        </mc:Choice>
        <mc:Fallback xmlns="">
          <p:sp>
            <p:nvSpPr>
              <p:cNvPr id="3" name="Text Placeholder 2"/>
              <p:cNvSpPr>
                <a:spLocks noGrp="1" noRot="1" noChangeAspect="1" noMove="1" noResize="1" noEditPoints="1" noAdjustHandles="1" noChangeArrowheads="1" noChangeShapeType="1" noTextEdit="1"/>
              </p:cNvSpPr>
              <p:nvPr>
                <p:ph type="body" sz="quarter" idx="10"/>
              </p:nvPr>
            </p:nvSpPr>
            <p:spPr>
              <a:xfrm>
                <a:off x="276683" y="987071"/>
                <a:ext cx="11691437" cy="6150017"/>
              </a:xfrm>
              <a:blipFill>
                <a:blip r:embed="rId3"/>
                <a:stretch>
                  <a:fillRect l="-52"/>
                </a:stretch>
              </a:blipFill>
            </p:spPr>
            <p:txBody>
              <a:bodyPr/>
              <a:lstStyle/>
              <a:p>
                <a:r>
                  <a:rPr lang="en-US">
                    <a:noFill/>
                  </a:rPr>
                  <a:t> </a:t>
                </a:r>
              </a:p>
            </p:txBody>
          </p:sp>
        </mc:Fallback>
      </mc:AlternateContent>
      <p:sp>
        <p:nvSpPr>
          <p:cNvPr id="4" name="TextBox 3"/>
          <p:cNvSpPr txBox="1"/>
          <p:nvPr/>
        </p:nvSpPr>
        <p:spPr>
          <a:xfrm rot="19491611">
            <a:off x="7955484" y="5073323"/>
            <a:ext cx="4857420" cy="1114151"/>
          </a:xfrm>
          <a:prstGeom prst="rect">
            <a:avLst/>
          </a:prstGeom>
          <a:noFill/>
        </p:spPr>
        <p:txBody>
          <a:bodyPr wrap="none" lIns="182880" tIns="146304" rIns="182880" bIns="146304" rtlCol="0">
            <a:spAutoFit/>
          </a:bodyPr>
          <a:lstStyle/>
          <a:p>
            <a:pPr>
              <a:lnSpc>
                <a:spcPct val="90000"/>
              </a:lnSpc>
              <a:spcAft>
                <a:spcPts val="600"/>
              </a:spcAft>
            </a:pPr>
            <a:r>
              <a:rPr lang="en-US" sz="1600" dirty="0">
                <a:solidFill>
                  <a:srgbClr val="FF0000"/>
                </a:solidFill>
                <a:latin typeface="+mj-lt"/>
              </a:rPr>
              <a:t>NOTE: standard error ≠standard deviation</a:t>
            </a:r>
          </a:p>
          <a:p>
            <a:pPr>
              <a:lnSpc>
                <a:spcPct val="90000"/>
              </a:lnSpc>
              <a:spcAft>
                <a:spcPts val="600"/>
              </a:spcAft>
            </a:pPr>
            <a:r>
              <a:rPr lang="en-US" sz="1600" dirty="0">
                <a:solidFill>
                  <a:srgbClr val="FF0000"/>
                </a:solidFill>
                <a:latin typeface="+mj-lt"/>
              </a:rPr>
              <a:t>           </a:t>
            </a:r>
            <a:r>
              <a:rPr lang="en-US" sz="1600" dirty="0" err="1">
                <a:solidFill>
                  <a:srgbClr val="FF0000"/>
                </a:solidFill>
                <a:latin typeface="+mj-lt"/>
              </a:rPr>
              <a:t>st</a:t>
            </a:r>
            <a:r>
              <a:rPr lang="en-US" sz="1600" dirty="0">
                <a:solidFill>
                  <a:srgbClr val="FF0000"/>
                </a:solidFill>
                <a:latin typeface="+mj-lt"/>
              </a:rPr>
              <a:t> error is about estimator, </a:t>
            </a:r>
            <a:r>
              <a:rPr lang="en-US" sz="1600" dirty="0" err="1">
                <a:solidFill>
                  <a:srgbClr val="FF0000"/>
                </a:solidFill>
                <a:latin typeface="+mj-lt"/>
              </a:rPr>
              <a:t>st</a:t>
            </a:r>
            <a:r>
              <a:rPr lang="en-US" sz="1600" dirty="0">
                <a:solidFill>
                  <a:srgbClr val="FF0000"/>
                </a:solidFill>
                <a:latin typeface="+mj-lt"/>
              </a:rPr>
              <a:t> dev</a:t>
            </a:r>
          </a:p>
          <a:p>
            <a:pPr>
              <a:lnSpc>
                <a:spcPct val="90000"/>
              </a:lnSpc>
              <a:spcAft>
                <a:spcPts val="600"/>
              </a:spcAft>
            </a:pPr>
            <a:r>
              <a:rPr lang="en-US" sz="1600" dirty="0">
                <a:solidFill>
                  <a:srgbClr val="FF0000"/>
                </a:solidFill>
                <a:latin typeface="+mj-lt"/>
              </a:rPr>
              <a:t>	is about the population (</a:t>
            </a:r>
            <a:r>
              <a:rPr lang="en-US" sz="1600" dirty="0" err="1">
                <a:solidFill>
                  <a:srgbClr val="FF0000"/>
                </a:solidFill>
                <a:latin typeface="+mj-lt"/>
              </a:rPr>
              <a:t>sq</a:t>
            </a:r>
            <a:r>
              <a:rPr lang="en-US" sz="1600" dirty="0">
                <a:solidFill>
                  <a:srgbClr val="FF0000"/>
                </a:solidFill>
                <a:latin typeface="+mj-lt"/>
              </a:rPr>
              <a:t> </a:t>
            </a:r>
            <a:r>
              <a:rPr lang="en-US" sz="1600" dirty="0" err="1">
                <a:solidFill>
                  <a:srgbClr val="FF0000"/>
                </a:solidFill>
                <a:latin typeface="+mj-lt"/>
              </a:rPr>
              <a:t>rt</a:t>
            </a:r>
            <a:r>
              <a:rPr lang="en-US" sz="1600" dirty="0">
                <a:solidFill>
                  <a:srgbClr val="FF0000"/>
                </a:solidFill>
                <a:latin typeface="+mj-lt"/>
              </a:rPr>
              <a:t> of variance)</a:t>
            </a:r>
          </a:p>
        </p:txBody>
      </p:sp>
    </p:spTree>
    <p:extLst>
      <p:ext uri="{BB962C8B-B14F-4D97-AF65-F5344CB8AC3E}">
        <p14:creationId xmlns:p14="http://schemas.microsoft.com/office/powerpoint/2010/main" val="26016402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Properties of the sample mean</a:t>
            </a:r>
          </a:p>
        </p:txBody>
      </p:sp>
      <mc:AlternateContent xmlns:mc="http://schemas.openxmlformats.org/markup-compatibility/2006" xmlns:a14="http://schemas.microsoft.com/office/drawing/2010/main">
        <mc:Choice Requires="a14">
          <p:sp>
            <p:nvSpPr>
              <p:cNvPr id="3" name="Text Placeholder 2"/>
              <p:cNvSpPr>
                <a:spLocks noGrp="1"/>
              </p:cNvSpPr>
              <p:nvPr>
                <p:ph type="body" sz="quarter" idx="10"/>
              </p:nvPr>
            </p:nvSpPr>
            <p:spPr>
              <a:xfrm>
                <a:off x="276683" y="987071"/>
                <a:ext cx="11004875" cy="7620548"/>
              </a:xfrm>
            </p:spPr>
            <p:txBody>
              <a:bodyPr/>
              <a:lstStyle/>
              <a:p>
                <a:endParaRPr lang="en-US" sz="2000" dirty="0">
                  <a:solidFill>
                    <a:schemeClr val="tx1"/>
                  </a:solidFill>
                  <a:latin typeface="+mn-lt"/>
                </a:endParaRPr>
              </a:p>
              <a:p>
                <a:r>
                  <a:rPr lang="en-US" sz="3600" dirty="0">
                    <a:solidFill>
                      <a:schemeClr val="tx2"/>
                    </a:solidFill>
                  </a:rPr>
                  <a:t>Law of large numbers: as sample size gets large, </a:t>
                </a:r>
                <a14:m>
                  <m:oMath xmlns:m="http://schemas.openxmlformats.org/officeDocument/2006/math">
                    <m:acc>
                      <m:accPr>
                        <m:chr m:val="̅"/>
                        <m:ctrlPr>
                          <a:rPr lang="en-US" sz="3600" b="0" i="1" dirty="0" smtClean="0">
                            <a:solidFill>
                              <a:schemeClr val="tx2"/>
                            </a:solidFill>
                            <a:latin typeface="Cambria Math" panose="02040503050406030204" pitchFamily="18" charset="0"/>
                          </a:rPr>
                        </m:ctrlPr>
                      </m:accPr>
                      <m:e>
                        <m:r>
                          <a:rPr lang="en-US" sz="3600" b="0" i="1" dirty="0" smtClean="0">
                            <a:solidFill>
                              <a:schemeClr val="tx2"/>
                            </a:solidFill>
                            <a:latin typeface="Cambria Math" panose="02040503050406030204" pitchFamily="18" charset="0"/>
                          </a:rPr>
                          <m:t>𝑥</m:t>
                        </m:r>
                      </m:e>
                    </m:acc>
                    <m:r>
                      <a:rPr lang="en-US" sz="3600" b="0" i="1" dirty="0" smtClean="0">
                        <a:solidFill>
                          <a:schemeClr val="tx2"/>
                        </a:solidFill>
                        <a:latin typeface="Cambria Math" panose="02040503050406030204" pitchFamily="18" charset="0"/>
                      </a:rPr>
                      <m:t>→</m:t>
                    </m:r>
                    <m:r>
                      <a:rPr lang="en-US" sz="3600" b="0" i="1" dirty="0" smtClean="0">
                        <a:solidFill>
                          <a:schemeClr val="tx2"/>
                        </a:solidFill>
                        <a:latin typeface="Cambria Math" panose="02040503050406030204" pitchFamily="18" charset="0"/>
                      </a:rPr>
                      <m:t>𝜇</m:t>
                    </m:r>
                  </m:oMath>
                </a14:m>
                <a:endParaRPr lang="en-US" sz="3600" i="1" dirty="0">
                  <a:solidFill>
                    <a:schemeClr val="tx2"/>
                  </a:solidFill>
                </a:endParaRPr>
              </a:p>
              <a:p>
                <a:endParaRPr lang="en-US" sz="2800" dirty="0">
                  <a:solidFill>
                    <a:schemeClr val="tx1"/>
                  </a:solidFill>
                  <a:latin typeface="+mn-lt"/>
                </a:endParaRPr>
              </a:p>
              <a:p>
                <a:r>
                  <a:rPr lang="en-US" sz="2800" dirty="0">
                    <a:solidFill>
                      <a:schemeClr val="tx1"/>
                    </a:solidFill>
                    <a:latin typeface="+mn-lt"/>
                  </a:rPr>
                  <a:t>LLN says: if we sample in the right way, as our data increases, we are more and more likely to estimate the “truth”</a:t>
                </a:r>
              </a:p>
              <a:p>
                <a:endParaRPr lang="en-US" sz="2800" dirty="0">
                  <a:solidFill>
                    <a:schemeClr val="tx1"/>
                  </a:solidFill>
                  <a:latin typeface="+mn-lt"/>
                </a:endParaRPr>
              </a:p>
              <a:p>
                <a:r>
                  <a:rPr lang="en-US" sz="2800" dirty="0">
                    <a:solidFill>
                      <a:schemeClr val="tx1"/>
                    </a:solidFill>
                    <a:latin typeface="+mn-lt"/>
                  </a:rPr>
                  <a:t>Example, we observe a baseball player at 3 times during the season:</a:t>
                </a:r>
              </a:p>
              <a:p>
                <a:r>
                  <a:rPr lang="en-US" sz="2000" dirty="0">
                    <a:solidFill>
                      <a:schemeClr val="tx1"/>
                    </a:solidFill>
                    <a:latin typeface="+mn-lt"/>
                  </a:rPr>
                  <a:t>Time 1: he has 10 “at bats” and 5 “hits”. Success rate=0.500</a:t>
                </a:r>
              </a:p>
              <a:p>
                <a:r>
                  <a:rPr lang="en-US" sz="2000" dirty="0">
                    <a:solidFill>
                      <a:schemeClr val="tx1"/>
                    </a:solidFill>
                    <a:latin typeface="+mn-lt"/>
                  </a:rPr>
                  <a:t>Time 2: he has 100 at bats and 34 hits. Success rate=0.340</a:t>
                </a:r>
              </a:p>
              <a:p>
                <a:r>
                  <a:rPr lang="en-US" sz="2000" dirty="0">
                    <a:solidFill>
                      <a:schemeClr val="tx1"/>
                    </a:solidFill>
                    <a:latin typeface="+mn-lt"/>
                  </a:rPr>
                  <a:t>Time 3: he has 500 at bats and 150 hits: Success rate=0.300</a:t>
                </a:r>
              </a:p>
              <a:p>
                <a:r>
                  <a:rPr lang="en-US" sz="2800" dirty="0">
                    <a:solidFill>
                      <a:schemeClr val="tx1"/>
                    </a:solidFill>
                    <a:latin typeface="+mn-lt"/>
                  </a:rPr>
                  <a:t>LLN says we have the most confidence in the last estimate</a:t>
                </a:r>
              </a:p>
              <a:p>
                <a:endParaRPr lang="en-US" sz="2000" dirty="0">
                  <a:solidFill>
                    <a:schemeClr val="tx1"/>
                  </a:solidFill>
                  <a:latin typeface="+mn-lt"/>
                </a:endParaRPr>
              </a:p>
              <a:p>
                <a:endParaRPr lang="en-US" sz="3600" i="1" dirty="0">
                  <a:solidFill>
                    <a:schemeClr val="tx1"/>
                  </a:solidFill>
                </a:endParaRPr>
              </a:p>
              <a:p>
                <a:endParaRPr lang="en-US" sz="3600" i="1" dirty="0">
                  <a:solidFill>
                    <a:schemeClr val="tx1"/>
                  </a:solidFill>
                  <a:latin typeface="+mn-lt"/>
                </a:endParaRPr>
              </a:p>
              <a:p>
                <a:endParaRPr lang="en-US" sz="3600" dirty="0">
                  <a:solidFill>
                    <a:schemeClr val="tx2"/>
                  </a:solidFill>
                </a:endParaRPr>
              </a:p>
              <a:p>
                <a:endParaRPr lang="en-US" sz="3600" dirty="0">
                  <a:solidFill>
                    <a:schemeClr val="tx2"/>
                  </a:solidFill>
                </a:endParaRPr>
              </a:p>
            </p:txBody>
          </p:sp>
        </mc:Choice>
        <mc:Fallback xmlns="">
          <p:sp>
            <p:nvSpPr>
              <p:cNvPr id="3" name="Text Placeholder 2"/>
              <p:cNvSpPr>
                <a:spLocks noGrp="1" noRot="1" noChangeAspect="1" noMove="1" noResize="1" noEditPoints="1" noAdjustHandles="1" noChangeArrowheads="1" noChangeShapeType="1" noTextEdit="1"/>
              </p:cNvSpPr>
              <p:nvPr>
                <p:ph type="body" sz="quarter" idx="10"/>
              </p:nvPr>
            </p:nvSpPr>
            <p:spPr>
              <a:xfrm>
                <a:off x="276683" y="987071"/>
                <a:ext cx="11004875" cy="7620548"/>
              </a:xfrm>
              <a:blipFill>
                <a:blip r:embed="rId3"/>
                <a:stretch>
                  <a:fillRect l="-1163" r="-831"/>
                </a:stretch>
              </a:blipFill>
            </p:spPr>
            <p:txBody>
              <a:bodyPr/>
              <a:lstStyle/>
              <a:p>
                <a:r>
                  <a:rPr lang="en-US">
                    <a:noFill/>
                  </a:rPr>
                  <a:t> </a:t>
                </a:r>
              </a:p>
            </p:txBody>
          </p:sp>
        </mc:Fallback>
      </mc:AlternateContent>
    </p:spTree>
    <p:extLst>
      <p:ext uri="{BB962C8B-B14F-4D97-AF65-F5344CB8AC3E}">
        <p14:creationId xmlns:p14="http://schemas.microsoft.com/office/powerpoint/2010/main" val="2451497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59757" y="1173185"/>
            <a:ext cx="11547111" cy="4543989"/>
          </a:xfrm>
          <a:prstGeom prst="rect">
            <a:avLst/>
          </a:prstGeom>
          <a:noFill/>
        </p:spPr>
        <p:txBody>
          <a:bodyPr wrap="square" lIns="0" tIns="0" rIns="0" bIns="0" rtlCol="0" anchor="ctr">
            <a:noAutofit/>
          </a:bodyPr>
          <a:lstStyle/>
          <a:p>
            <a:r>
              <a:rPr lang="en-US" sz="5400" dirty="0">
                <a:gradFill>
                  <a:gsLst>
                    <a:gs pos="0">
                      <a:schemeClr val="tx1"/>
                    </a:gs>
                    <a:gs pos="86000">
                      <a:schemeClr val="tx1"/>
                    </a:gs>
                  </a:gsLst>
                  <a:lin ang="5400000" scaled="0"/>
                </a:gradFill>
                <a:latin typeface="Segoe UI Light" pitchFamily="34" charset="0"/>
              </a:rPr>
              <a:t>Outline </a:t>
            </a:r>
          </a:p>
          <a:p>
            <a:endParaRPr lang="en-US" sz="4800" b="1" dirty="0">
              <a:gradFill>
                <a:gsLst>
                  <a:gs pos="0">
                    <a:schemeClr val="tx1"/>
                  </a:gs>
                  <a:gs pos="86000">
                    <a:schemeClr val="tx1"/>
                  </a:gs>
                </a:gsLst>
                <a:lin ang="5400000" scaled="0"/>
              </a:gradFill>
              <a:latin typeface="Segoe UI Light" pitchFamily="34" charset="0"/>
            </a:endParaRPr>
          </a:p>
          <a:p>
            <a:pPr marL="514350" indent="-514350">
              <a:buAutoNum type="arabicParenR"/>
            </a:pPr>
            <a:r>
              <a:rPr lang="en-US" sz="4000" dirty="0">
                <a:solidFill>
                  <a:schemeClr val="tx2"/>
                </a:solidFill>
                <a:latin typeface="Segoe UI Light" pitchFamily="34" charset="0"/>
              </a:rPr>
              <a:t>Random Variables</a:t>
            </a:r>
          </a:p>
          <a:p>
            <a:pPr marL="514350" indent="-514350">
              <a:buAutoNum type="arabicParenR"/>
            </a:pPr>
            <a:r>
              <a:rPr lang="en-US" sz="4000" dirty="0">
                <a:solidFill>
                  <a:schemeClr val="tx2"/>
                </a:solidFill>
                <a:latin typeface="Segoe UI Light" pitchFamily="34" charset="0"/>
              </a:rPr>
              <a:t>What’s a statistic?</a:t>
            </a:r>
          </a:p>
          <a:p>
            <a:pPr marL="514350" indent="-514350">
              <a:buAutoNum type="arabicParenR"/>
            </a:pPr>
            <a:r>
              <a:rPr lang="en-US" sz="4000" dirty="0">
                <a:solidFill>
                  <a:schemeClr val="tx2"/>
                </a:solidFill>
                <a:latin typeface="Segoe UI Light" pitchFamily="34" charset="0"/>
              </a:rPr>
              <a:t>Sampling theory, IID assumptions and departures</a:t>
            </a:r>
          </a:p>
          <a:p>
            <a:pPr marL="514350" indent="-514350">
              <a:buAutoNum type="arabicParenR"/>
            </a:pPr>
            <a:r>
              <a:rPr lang="en-US" sz="4000" dirty="0">
                <a:solidFill>
                  <a:schemeClr val="tx2"/>
                </a:solidFill>
                <a:latin typeface="Segoe UI Light" pitchFamily="34" charset="0"/>
              </a:rPr>
              <a:t>Regression: linear and non-parametric</a:t>
            </a:r>
          </a:p>
          <a:p>
            <a:pPr marL="514350" indent="-514350">
              <a:buAutoNum type="arabicParenR"/>
            </a:pPr>
            <a:endParaRPr lang="en-US" sz="3200" dirty="0">
              <a:solidFill>
                <a:schemeClr val="tx2"/>
              </a:solidFill>
              <a:latin typeface="Segoe UI Light" pitchFamily="34" charset="0"/>
            </a:endParaRPr>
          </a:p>
          <a:p>
            <a:pPr marL="466298" indent="-466298">
              <a:buFontTx/>
              <a:buChar char="-"/>
            </a:pPr>
            <a:endParaRPr lang="en-US" sz="2856" b="1" dirty="0">
              <a:gradFill>
                <a:gsLst>
                  <a:gs pos="0">
                    <a:schemeClr val="tx1"/>
                  </a:gs>
                  <a:gs pos="86000">
                    <a:schemeClr val="tx1"/>
                  </a:gs>
                </a:gsLst>
                <a:lin ang="5400000" scaled="0"/>
              </a:gradFill>
              <a:latin typeface="Segoe UI Light" pitchFamily="34" charset="0"/>
            </a:endParaRPr>
          </a:p>
          <a:p>
            <a:pPr marL="466298" indent="-466298">
              <a:buFontTx/>
              <a:buChar char="-"/>
            </a:pPr>
            <a:endParaRPr lang="en-US" sz="2856" b="1" dirty="0">
              <a:gradFill>
                <a:gsLst>
                  <a:gs pos="0">
                    <a:schemeClr val="tx1"/>
                  </a:gs>
                  <a:gs pos="86000">
                    <a:schemeClr val="tx1"/>
                  </a:gs>
                </a:gsLst>
                <a:lin ang="5400000" scaled="0"/>
              </a:gradFill>
              <a:latin typeface="Segoe UI Light" pitchFamily="34" charset="0"/>
            </a:endParaRPr>
          </a:p>
        </p:txBody>
      </p:sp>
    </p:spTree>
    <p:extLst>
      <p:ext uri="{BB962C8B-B14F-4D97-AF65-F5344CB8AC3E}">
        <p14:creationId xmlns:p14="http://schemas.microsoft.com/office/powerpoint/2010/main" val="2519316151"/>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Normal versus Standard Normal</a:t>
            </a:r>
          </a:p>
        </p:txBody>
      </p:sp>
      <mc:AlternateContent xmlns:mc="http://schemas.openxmlformats.org/markup-compatibility/2006" xmlns:a14="http://schemas.microsoft.com/office/drawing/2010/main">
        <mc:Choice Requires="a14">
          <p:sp>
            <p:nvSpPr>
              <p:cNvPr id="3" name="Text Placeholder 2"/>
              <p:cNvSpPr>
                <a:spLocks noGrp="1"/>
              </p:cNvSpPr>
              <p:nvPr>
                <p:ph type="body" sz="quarter" idx="10"/>
              </p:nvPr>
            </p:nvSpPr>
            <p:spPr>
              <a:xfrm>
                <a:off x="169123" y="1497693"/>
                <a:ext cx="11994761" cy="4356642"/>
              </a:xfrm>
            </p:spPr>
            <p:txBody>
              <a:bodyPr/>
              <a:lstStyle/>
              <a:p>
                <a:pPr/>
                <a14:m>
                  <m:oMathPara xmlns:m="http://schemas.openxmlformats.org/officeDocument/2006/math">
                    <m:oMathParaPr>
                      <m:jc m:val="centerGroup"/>
                    </m:oMathParaPr>
                    <m:oMath xmlns:m="http://schemas.openxmlformats.org/officeDocument/2006/math">
                      <m:r>
                        <a:rPr lang="en-US" sz="2000" b="0" i="1" smtClean="0">
                          <a:solidFill>
                            <a:schemeClr val="tx1"/>
                          </a:solidFill>
                          <a:latin typeface="Cambria Math" panose="02040503050406030204" pitchFamily="18" charset="0"/>
                        </a:rPr>
                        <m:t> </m:t>
                      </m:r>
                    </m:oMath>
                  </m:oMathPara>
                </a14:m>
                <a:endParaRPr lang="en-US" sz="2000" dirty="0">
                  <a:solidFill>
                    <a:schemeClr val="tx1"/>
                  </a:solidFill>
                </a:endParaRPr>
              </a:p>
              <a:p>
                <a:r>
                  <a:rPr lang="en-US" sz="2800" dirty="0">
                    <a:solidFill>
                      <a:schemeClr val="tx2"/>
                    </a:solidFill>
                  </a:rPr>
                  <a:t>Can “standardize” any normal distribution</a:t>
                </a:r>
              </a:p>
              <a:p>
                <a:endParaRPr lang="en-US" sz="2800" dirty="0">
                  <a:solidFill>
                    <a:schemeClr val="tx2"/>
                  </a:solidFill>
                </a:endParaRPr>
              </a:p>
              <a:p>
                <a:pPr algn="ctr"/>
                <a14:m>
                  <m:oMath xmlns:m="http://schemas.openxmlformats.org/officeDocument/2006/math">
                    <m:r>
                      <m:rPr>
                        <m:sty m:val="p"/>
                      </m:rPr>
                      <a:rPr lang="en-US" sz="2800" b="0" i="0" smtClean="0">
                        <a:solidFill>
                          <a:schemeClr val="tx2"/>
                        </a:solidFill>
                        <a:latin typeface="Cambria Math" panose="02040503050406030204" pitchFamily="18" charset="0"/>
                      </a:rPr>
                      <m:t>y</m:t>
                    </m:r>
                    <m:r>
                      <a:rPr lang="en-US" sz="2800" b="0" i="0" smtClean="0">
                        <a:solidFill>
                          <a:schemeClr val="tx2"/>
                        </a:solidFill>
                        <a:latin typeface="Cambria Math" panose="02040503050406030204" pitchFamily="18" charset="0"/>
                      </a:rPr>
                      <m:t>~</m:t>
                    </m:r>
                    <m:r>
                      <m:rPr>
                        <m:sty m:val="p"/>
                      </m:rPr>
                      <a:rPr lang="en-US" sz="2800" b="0" i="0" smtClean="0">
                        <a:solidFill>
                          <a:schemeClr val="tx2"/>
                        </a:solidFill>
                        <a:latin typeface="Cambria Math" panose="02040503050406030204" pitchFamily="18" charset="0"/>
                      </a:rPr>
                      <m:t>N</m:t>
                    </m:r>
                    <m:d>
                      <m:dPr>
                        <m:ctrlPr>
                          <a:rPr lang="en-US" sz="2800" b="0" i="1" smtClean="0">
                            <a:solidFill>
                              <a:schemeClr val="tx2"/>
                            </a:solidFill>
                            <a:latin typeface="Cambria Math" panose="02040503050406030204" pitchFamily="18" charset="0"/>
                          </a:rPr>
                        </m:ctrlPr>
                      </m:dPr>
                      <m:e>
                        <m:r>
                          <a:rPr lang="en-US" sz="2800" b="0" i="1" smtClean="0">
                            <a:solidFill>
                              <a:schemeClr val="tx2"/>
                            </a:solidFill>
                            <a:latin typeface="Cambria Math" panose="02040503050406030204" pitchFamily="18" charset="0"/>
                          </a:rPr>
                          <m:t>𝜇</m:t>
                        </m:r>
                        <m:r>
                          <a:rPr lang="en-US" sz="2800" b="0" i="1" smtClean="0">
                            <a:solidFill>
                              <a:schemeClr val="tx2"/>
                            </a:solidFill>
                            <a:latin typeface="Cambria Math" panose="02040503050406030204" pitchFamily="18" charset="0"/>
                          </a:rPr>
                          <m:t>,</m:t>
                        </m:r>
                        <m:sSup>
                          <m:sSupPr>
                            <m:ctrlPr>
                              <a:rPr lang="en-US" sz="2800" b="0" i="1" smtClean="0">
                                <a:solidFill>
                                  <a:schemeClr val="tx2"/>
                                </a:solidFill>
                                <a:latin typeface="Cambria Math" panose="02040503050406030204" pitchFamily="18" charset="0"/>
                              </a:rPr>
                            </m:ctrlPr>
                          </m:sSupPr>
                          <m:e>
                            <m:r>
                              <a:rPr lang="en-US" sz="2800" b="0" i="1" smtClean="0">
                                <a:solidFill>
                                  <a:schemeClr val="tx2"/>
                                </a:solidFill>
                                <a:latin typeface="Cambria Math" panose="02040503050406030204" pitchFamily="18" charset="0"/>
                              </a:rPr>
                              <m:t>𝜎</m:t>
                            </m:r>
                          </m:e>
                          <m:sup>
                            <m:r>
                              <a:rPr lang="en-US" sz="2800" b="0" i="1" smtClean="0">
                                <a:solidFill>
                                  <a:schemeClr val="tx2"/>
                                </a:solidFill>
                                <a:latin typeface="Cambria Math" panose="02040503050406030204" pitchFamily="18" charset="0"/>
                              </a:rPr>
                              <m:t>2</m:t>
                            </m:r>
                          </m:sup>
                        </m:sSup>
                      </m:e>
                    </m:d>
                  </m:oMath>
                </a14:m>
                <a:r>
                  <a:rPr lang="en-US" sz="2800" dirty="0">
                    <a:solidFill>
                      <a:schemeClr val="tx2"/>
                    </a:solidFill>
                  </a:rPr>
                  <a:t>      define </a:t>
                </a:r>
                <a14:m>
                  <m:oMath xmlns:m="http://schemas.openxmlformats.org/officeDocument/2006/math">
                    <m:r>
                      <a:rPr lang="en-US" sz="2800" i="1">
                        <a:solidFill>
                          <a:schemeClr val="tx2"/>
                        </a:solidFill>
                        <a:latin typeface="Cambria Math" panose="02040503050406030204" pitchFamily="18" charset="0"/>
                      </a:rPr>
                      <m:t>𝑧</m:t>
                    </m:r>
                    <m:r>
                      <a:rPr lang="en-US" sz="2800" i="1">
                        <a:solidFill>
                          <a:schemeClr val="tx2"/>
                        </a:solidFill>
                        <a:latin typeface="Cambria Math" panose="02040503050406030204" pitchFamily="18" charset="0"/>
                      </a:rPr>
                      <m:t>=</m:t>
                    </m:r>
                    <m:f>
                      <m:fPr>
                        <m:ctrlPr>
                          <a:rPr lang="en-US" sz="2800" i="1">
                            <a:solidFill>
                              <a:schemeClr val="tx2"/>
                            </a:solidFill>
                            <a:latin typeface="Cambria Math" panose="02040503050406030204" pitchFamily="18" charset="0"/>
                          </a:rPr>
                        </m:ctrlPr>
                      </m:fPr>
                      <m:num>
                        <m:r>
                          <a:rPr lang="en-US" sz="2800" i="1">
                            <a:solidFill>
                              <a:schemeClr val="tx2"/>
                            </a:solidFill>
                            <a:latin typeface="Cambria Math" panose="02040503050406030204" pitchFamily="18" charset="0"/>
                          </a:rPr>
                          <m:t>𝑦</m:t>
                        </m:r>
                        <m:r>
                          <a:rPr lang="en-US" sz="2800" i="1">
                            <a:solidFill>
                              <a:schemeClr val="tx2"/>
                            </a:solidFill>
                            <a:latin typeface="Cambria Math" panose="02040503050406030204" pitchFamily="18" charset="0"/>
                          </a:rPr>
                          <m:t>−</m:t>
                        </m:r>
                        <m:r>
                          <a:rPr lang="en-US" sz="2800" i="1">
                            <a:solidFill>
                              <a:schemeClr val="tx2"/>
                            </a:solidFill>
                            <a:latin typeface="Cambria Math" panose="02040503050406030204" pitchFamily="18" charset="0"/>
                          </a:rPr>
                          <m:t>𝜇</m:t>
                        </m:r>
                      </m:num>
                      <m:den>
                        <m:r>
                          <a:rPr lang="en-US" sz="2800" i="1">
                            <a:solidFill>
                              <a:schemeClr val="tx2"/>
                            </a:solidFill>
                            <a:latin typeface="Cambria Math" panose="02040503050406030204" pitchFamily="18" charset="0"/>
                          </a:rPr>
                          <m:t>𝜎</m:t>
                        </m:r>
                      </m:den>
                    </m:f>
                    <m:r>
                      <a:rPr lang="en-US" sz="2800" b="0" i="1" smtClean="0">
                        <a:solidFill>
                          <a:schemeClr val="tx2"/>
                        </a:solidFill>
                        <a:latin typeface="Cambria Math" panose="02040503050406030204" pitchFamily="18" charset="0"/>
                      </a:rPr>
                      <m:t>        </m:t>
                    </m:r>
                    <m:r>
                      <a:rPr lang="en-US" sz="2800" b="0" i="1" smtClean="0">
                        <a:solidFill>
                          <a:schemeClr val="tx2"/>
                        </a:solidFill>
                        <a:latin typeface="Cambria Math" panose="02040503050406030204" pitchFamily="18" charset="0"/>
                      </a:rPr>
                      <m:t>𝑧</m:t>
                    </m:r>
                    <m:r>
                      <a:rPr lang="en-US" sz="2800" b="0" i="1" smtClean="0">
                        <a:solidFill>
                          <a:schemeClr val="tx2"/>
                        </a:solidFill>
                        <a:latin typeface="Cambria Math" panose="02040503050406030204" pitchFamily="18" charset="0"/>
                      </a:rPr>
                      <m:t>~</m:t>
                    </m:r>
                    <m:r>
                      <a:rPr lang="en-US" sz="2800" b="0" i="1" smtClean="0">
                        <a:solidFill>
                          <a:schemeClr val="tx2"/>
                        </a:solidFill>
                        <a:latin typeface="Cambria Math" panose="02040503050406030204" pitchFamily="18" charset="0"/>
                      </a:rPr>
                      <m:t>𝑁</m:t>
                    </m:r>
                    <m:r>
                      <a:rPr lang="en-US" sz="2800" b="0" i="1" smtClean="0">
                        <a:solidFill>
                          <a:schemeClr val="tx2"/>
                        </a:solidFill>
                        <a:latin typeface="Cambria Math" panose="02040503050406030204" pitchFamily="18" charset="0"/>
                      </a:rPr>
                      <m:t>(0,1)</m:t>
                    </m:r>
                  </m:oMath>
                </a14:m>
                <a:r>
                  <a:rPr lang="en-US" sz="2800" dirty="0">
                    <a:solidFill>
                      <a:schemeClr val="tx2"/>
                    </a:solidFill>
                  </a:rPr>
                  <a:t> </a:t>
                </a:r>
              </a:p>
              <a:p>
                <a:pPr algn="ctr"/>
                <a:endParaRPr lang="en-US" sz="2800" dirty="0">
                  <a:solidFill>
                    <a:schemeClr val="tx2"/>
                  </a:solidFill>
                </a:endParaRPr>
              </a:p>
              <a:p>
                <a:pPr algn="ctr"/>
                <a:r>
                  <a:rPr lang="en-US" sz="2800" dirty="0">
                    <a:solidFill>
                      <a:schemeClr val="tx2"/>
                    </a:solidFill>
                  </a:rPr>
                  <a:t>Ex with sample mean: </a:t>
                </a:r>
                <a14:m>
                  <m:oMath xmlns:m="http://schemas.openxmlformats.org/officeDocument/2006/math">
                    <m:sSub>
                      <m:sSubPr>
                        <m:ctrlPr>
                          <a:rPr lang="en-US" sz="2800" b="0" i="1" smtClean="0">
                            <a:solidFill>
                              <a:schemeClr val="tx2"/>
                            </a:solidFill>
                            <a:latin typeface="Cambria Math" panose="02040503050406030204" pitchFamily="18" charset="0"/>
                          </a:rPr>
                        </m:ctrlPr>
                      </m:sSubPr>
                      <m:e>
                        <m:r>
                          <a:rPr lang="en-US" sz="2800" i="1">
                            <a:solidFill>
                              <a:schemeClr val="tx2"/>
                            </a:solidFill>
                            <a:latin typeface="Cambria Math" panose="02040503050406030204" pitchFamily="18" charset="0"/>
                          </a:rPr>
                          <m:t>𝑧</m:t>
                        </m:r>
                      </m:e>
                      <m:sub>
                        <m:r>
                          <a:rPr lang="en-US" sz="2800" b="0" i="1" smtClean="0">
                            <a:solidFill>
                              <a:schemeClr val="tx2"/>
                            </a:solidFill>
                            <a:latin typeface="Cambria Math" panose="02040503050406030204" pitchFamily="18" charset="0"/>
                          </a:rPr>
                          <m:t>𝑛</m:t>
                        </m:r>
                      </m:sub>
                    </m:sSub>
                    <m:r>
                      <a:rPr lang="en-US" sz="2800" i="1">
                        <a:solidFill>
                          <a:schemeClr val="tx2"/>
                        </a:solidFill>
                        <a:latin typeface="Cambria Math" panose="02040503050406030204" pitchFamily="18" charset="0"/>
                      </a:rPr>
                      <m:t>=</m:t>
                    </m:r>
                    <m:f>
                      <m:fPr>
                        <m:ctrlPr>
                          <a:rPr lang="en-US" sz="2800" i="1">
                            <a:solidFill>
                              <a:schemeClr val="tx2"/>
                            </a:solidFill>
                            <a:latin typeface="Cambria Math" panose="02040503050406030204" pitchFamily="18" charset="0"/>
                          </a:rPr>
                        </m:ctrlPr>
                      </m:fPr>
                      <m:num>
                        <m:acc>
                          <m:accPr>
                            <m:chr m:val="̅"/>
                            <m:ctrlPr>
                              <a:rPr lang="en-US" sz="2800" b="0" i="1" smtClean="0">
                                <a:solidFill>
                                  <a:schemeClr val="tx2"/>
                                </a:solidFill>
                                <a:latin typeface="Cambria Math" panose="02040503050406030204" pitchFamily="18" charset="0"/>
                              </a:rPr>
                            </m:ctrlPr>
                          </m:accPr>
                          <m:e>
                            <m:sSub>
                              <m:sSubPr>
                                <m:ctrlPr>
                                  <a:rPr lang="en-US" sz="2800" b="0" i="1" smtClean="0">
                                    <a:solidFill>
                                      <a:schemeClr val="tx2"/>
                                    </a:solidFill>
                                    <a:latin typeface="Cambria Math" panose="02040503050406030204" pitchFamily="18" charset="0"/>
                                  </a:rPr>
                                </m:ctrlPr>
                              </m:sSubPr>
                              <m:e>
                                <m:r>
                                  <a:rPr lang="en-US" sz="2800" b="0" i="1" smtClean="0">
                                    <a:solidFill>
                                      <a:schemeClr val="tx2"/>
                                    </a:solidFill>
                                    <a:latin typeface="Cambria Math" panose="02040503050406030204" pitchFamily="18" charset="0"/>
                                  </a:rPr>
                                  <m:t>𝑥</m:t>
                                </m:r>
                              </m:e>
                              <m:sub>
                                <m:r>
                                  <a:rPr lang="en-US" sz="2800" b="0" i="1" smtClean="0">
                                    <a:solidFill>
                                      <a:schemeClr val="tx2"/>
                                    </a:solidFill>
                                    <a:latin typeface="Cambria Math" panose="02040503050406030204" pitchFamily="18" charset="0"/>
                                  </a:rPr>
                                  <m:t>𝑁</m:t>
                                </m:r>
                              </m:sub>
                            </m:sSub>
                          </m:e>
                        </m:acc>
                        <m:r>
                          <a:rPr lang="en-US" sz="2800" i="1">
                            <a:solidFill>
                              <a:schemeClr val="tx2"/>
                            </a:solidFill>
                            <a:latin typeface="Cambria Math" panose="02040503050406030204" pitchFamily="18" charset="0"/>
                          </a:rPr>
                          <m:t>−</m:t>
                        </m:r>
                        <m:r>
                          <a:rPr lang="en-US" sz="2800" b="0" i="1" smtClean="0">
                            <a:solidFill>
                              <a:schemeClr val="tx2"/>
                            </a:solidFill>
                            <a:latin typeface="Cambria Math" panose="02040503050406030204" pitchFamily="18" charset="0"/>
                          </a:rPr>
                          <m:t>𝐸</m:t>
                        </m:r>
                        <m:r>
                          <a:rPr lang="en-US" sz="2800" b="0" i="1" smtClean="0">
                            <a:solidFill>
                              <a:schemeClr val="tx2"/>
                            </a:solidFill>
                            <a:latin typeface="Cambria Math" panose="02040503050406030204" pitchFamily="18" charset="0"/>
                          </a:rPr>
                          <m:t>[</m:t>
                        </m:r>
                        <m:acc>
                          <m:accPr>
                            <m:chr m:val="̅"/>
                            <m:ctrlPr>
                              <a:rPr lang="en-US" sz="2800" i="1">
                                <a:solidFill>
                                  <a:schemeClr val="tx2"/>
                                </a:solidFill>
                                <a:latin typeface="Cambria Math" panose="02040503050406030204" pitchFamily="18" charset="0"/>
                              </a:rPr>
                            </m:ctrlPr>
                          </m:accPr>
                          <m:e>
                            <m:sSub>
                              <m:sSubPr>
                                <m:ctrlPr>
                                  <a:rPr lang="en-US" sz="2800" i="1">
                                    <a:solidFill>
                                      <a:schemeClr val="tx2"/>
                                    </a:solidFill>
                                    <a:latin typeface="Cambria Math" panose="02040503050406030204" pitchFamily="18" charset="0"/>
                                  </a:rPr>
                                </m:ctrlPr>
                              </m:sSubPr>
                              <m:e>
                                <m:r>
                                  <a:rPr lang="en-US" sz="2800" i="1">
                                    <a:solidFill>
                                      <a:schemeClr val="tx2"/>
                                    </a:solidFill>
                                    <a:latin typeface="Cambria Math" panose="02040503050406030204" pitchFamily="18" charset="0"/>
                                  </a:rPr>
                                  <m:t>𝑥</m:t>
                                </m:r>
                              </m:e>
                              <m:sub>
                                <m:r>
                                  <a:rPr lang="en-US" sz="2800" i="1">
                                    <a:solidFill>
                                      <a:schemeClr val="tx2"/>
                                    </a:solidFill>
                                    <a:latin typeface="Cambria Math" panose="02040503050406030204" pitchFamily="18" charset="0"/>
                                  </a:rPr>
                                  <m:t>𝑁</m:t>
                                </m:r>
                              </m:sub>
                            </m:sSub>
                          </m:e>
                        </m:acc>
                        <m:r>
                          <a:rPr lang="en-US" sz="2800" b="0" i="1" smtClean="0">
                            <a:solidFill>
                              <a:schemeClr val="tx2"/>
                            </a:solidFill>
                            <a:latin typeface="Cambria Math" panose="02040503050406030204" pitchFamily="18" charset="0"/>
                          </a:rPr>
                          <m:t>]</m:t>
                        </m:r>
                      </m:num>
                      <m:den>
                        <m:r>
                          <a:rPr lang="en-US" sz="2800" b="0" i="1" smtClean="0">
                            <a:solidFill>
                              <a:schemeClr val="tx2"/>
                            </a:solidFill>
                            <a:latin typeface="Cambria Math" panose="02040503050406030204" pitchFamily="18" charset="0"/>
                          </a:rPr>
                          <m:t>√(</m:t>
                        </m:r>
                        <m:r>
                          <a:rPr lang="en-US" sz="2800" b="0" i="1" smtClean="0">
                            <a:solidFill>
                              <a:schemeClr val="tx2"/>
                            </a:solidFill>
                            <a:latin typeface="Cambria Math" panose="02040503050406030204" pitchFamily="18" charset="0"/>
                          </a:rPr>
                          <m:t>𝑣𝑎𝑟</m:t>
                        </m:r>
                        <m:d>
                          <m:dPr>
                            <m:ctrlPr>
                              <a:rPr lang="en-US" sz="2800" b="0" i="1" smtClean="0">
                                <a:solidFill>
                                  <a:schemeClr val="tx2"/>
                                </a:solidFill>
                                <a:latin typeface="Cambria Math" panose="02040503050406030204" pitchFamily="18" charset="0"/>
                              </a:rPr>
                            </m:ctrlPr>
                          </m:dPr>
                          <m:e>
                            <m:acc>
                              <m:accPr>
                                <m:chr m:val="̅"/>
                                <m:ctrlPr>
                                  <a:rPr lang="en-US" sz="2800" i="1">
                                    <a:solidFill>
                                      <a:schemeClr val="tx2"/>
                                    </a:solidFill>
                                    <a:latin typeface="Cambria Math" panose="02040503050406030204" pitchFamily="18" charset="0"/>
                                  </a:rPr>
                                </m:ctrlPr>
                              </m:accPr>
                              <m:e>
                                <m:sSub>
                                  <m:sSubPr>
                                    <m:ctrlPr>
                                      <a:rPr lang="en-US" sz="2800" i="1">
                                        <a:solidFill>
                                          <a:schemeClr val="tx2"/>
                                        </a:solidFill>
                                        <a:latin typeface="Cambria Math" panose="02040503050406030204" pitchFamily="18" charset="0"/>
                                      </a:rPr>
                                    </m:ctrlPr>
                                  </m:sSubPr>
                                  <m:e>
                                    <m:r>
                                      <a:rPr lang="en-US" sz="2800" i="1">
                                        <a:solidFill>
                                          <a:schemeClr val="tx2"/>
                                        </a:solidFill>
                                        <a:latin typeface="Cambria Math" panose="02040503050406030204" pitchFamily="18" charset="0"/>
                                      </a:rPr>
                                      <m:t>𝑥</m:t>
                                    </m:r>
                                  </m:e>
                                  <m:sub>
                                    <m:r>
                                      <a:rPr lang="en-US" sz="2800" i="1">
                                        <a:solidFill>
                                          <a:schemeClr val="tx2"/>
                                        </a:solidFill>
                                        <a:latin typeface="Cambria Math" panose="02040503050406030204" pitchFamily="18" charset="0"/>
                                      </a:rPr>
                                      <m:t>𝑁</m:t>
                                    </m:r>
                                  </m:sub>
                                </m:sSub>
                              </m:e>
                            </m:acc>
                          </m:e>
                        </m:d>
                        <m:r>
                          <a:rPr lang="en-US" sz="2800" b="0" i="1" smtClean="0">
                            <a:solidFill>
                              <a:schemeClr val="tx2"/>
                            </a:solidFill>
                            <a:latin typeface="Cambria Math" panose="02040503050406030204" pitchFamily="18" charset="0"/>
                          </a:rPr>
                          <m:t>)</m:t>
                        </m:r>
                      </m:den>
                    </m:f>
                    <m:r>
                      <a:rPr lang="en-US" sz="2800" b="0" i="1" smtClean="0">
                        <a:solidFill>
                          <a:schemeClr val="tx2"/>
                        </a:solidFill>
                        <a:latin typeface="Cambria Math" panose="02040503050406030204" pitchFamily="18" charset="0"/>
                      </a:rPr>
                      <m:t>=</m:t>
                    </m:r>
                    <m:r>
                      <a:rPr lang="en-US" sz="2800" i="1">
                        <a:solidFill>
                          <a:schemeClr val="tx2"/>
                        </a:solidFill>
                        <a:latin typeface="Cambria Math" panose="02040503050406030204" pitchFamily="18" charset="0"/>
                      </a:rPr>
                      <m:t> </m:t>
                    </m:r>
                    <m:f>
                      <m:fPr>
                        <m:ctrlPr>
                          <a:rPr lang="en-US" sz="2800" i="1">
                            <a:solidFill>
                              <a:schemeClr val="tx2"/>
                            </a:solidFill>
                            <a:latin typeface="Cambria Math" panose="02040503050406030204" pitchFamily="18" charset="0"/>
                          </a:rPr>
                        </m:ctrlPr>
                      </m:fPr>
                      <m:num>
                        <m:acc>
                          <m:accPr>
                            <m:chr m:val="̅"/>
                            <m:ctrlPr>
                              <a:rPr lang="en-US" sz="2800" i="1">
                                <a:solidFill>
                                  <a:schemeClr val="tx2"/>
                                </a:solidFill>
                                <a:latin typeface="Cambria Math" panose="02040503050406030204" pitchFamily="18" charset="0"/>
                              </a:rPr>
                            </m:ctrlPr>
                          </m:accPr>
                          <m:e>
                            <m:sSub>
                              <m:sSubPr>
                                <m:ctrlPr>
                                  <a:rPr lang="en-US" sz="2800" i="1">
                                    <a:solidFill>
                                      <a:schemeClr val="tx2"/>
                                    </a:solidFill>
                                    <a:latin typeface="Cambria Math" panose="02040503050406030204" pitchFamily="18" charset="0"/>
                                  </a:rPr>
                                </m:ctrlPr>
                              </m:sSubPr>
                              <m:e>
                                <m:r>
                                  <a:rPr lang="en-US" sz="2800" i="1">
                                    <a:solidFill>
                                      <a:schemeClr val="tx2"/>
                                    </a:solidFill>
                                    <a:latin typeface="Cambria Math" panose="02040503050406030204" pitchFamily="18" charset="0"/>
                                  </a:rPr>
                                  <m:t>𝑥</m:t>
                                </m:r>
                              </m:e>
                              <m:sub>
                                <m:r>
                                  <a:rPr lang="en-US" sz="2800" i="1">
                                    <a:solidFill>
                                      <a:schemeClr val="tx2"/>
                                    </a:solidFill>
                                    <a:latin typeface="Cambria Math" panose="02040503050406030204" pitchFamily="18" charset="0"/>
                                  </a:rPr>
                                  <m:t>𝑁</m:t>
                                </m:r>
                              </m:sub>
                            </m:sSub>
                          </m:e>
                        </m:acc>
                        <m:r>
                          <a:rPr lang="en-US" sz="2800" i="1">
                            <a:solidFill>
                              <a:schemeClr val="tx2"/>
                            </a:solidFill>
                            <a:latin typeface="Cambria Math" panose="02040503050406030204" pitchFamily="18" charset="0"/>
                          </a:rPr>
                          <m:t>−</m:t>
                        </m:r>
                        <m:r>
                          <a:rPr lang="en-US" sz="2800" b="0" i="1" smtClean="0">
                            <a:solidFill>
                              <a:schemeClr val="tx2"/>
                            </a:solidFill>
                            <a:latin typeface="Cambria Math" panose="02040503050406030204" pitchFamily="18" charset="0"/>
                          </a:rPr>
                          <m:t>𝜇</m:t>
                        </m:r>
                      </m:num>
                      <m:den>
                        <m:r>
                          <a:rPr lang="en-US" sz="2800" b="0" i="1" smtClean="0">
                            <a:solidFill>
                              <a:schemeClr val="tx2"/>
                            </a:solidFill>
                            <a:latin typeface="Cambria Math" panose="02040503050406030204" pitchFamily="18" charset="0"/>
                          </a:rPr>
                          <m:t>𝜎</m:t>
                        </m:r>
                        <m:r>
                          <a:rPr lang="en-US" sz="2800" b="0" i="1" smtClean="0">
                            <a:solidFill>
                              <a:schemeClr val="tx2"/>
                            </a:solidFill>
                            <a:latin typeface="Cambria Math" panose="02040503050406030204" pitchFamily="18" charset="0"/>
                          </a:rPr>
                          <m:t>/√</m:t>
                        </m:r>
                        <m:r>
                          <a:rPr lang="en-US" sz="2800" b="0" i="1" smtClean="0">
                            <a:solidFill>
                              <a:schemeClr val="tx2"/>
                            </a:solidFill>
                            <a:latin typeface="Cambria Math" panose="02040503050406030204" pitchFamily="18" charset="0"/>
                          </a:rPr>
                          <m:t>𝑁</m:t>
                        </m:r>
                      </m:den>
                    </m:f>
                  </m:oMath>
                </a14:m>
                <a:endParaRPr lang="en-US" sz="2800" dirty="0">
                  <a:solidFill>
                    <a:schemeClr val="tx2"/>
                  </a:solidFill>
                </a:endParaRPr>
              </a:p>
              <a:p>
                <a:pPr algn="ctr"/>
                <a:endParaRPr lang="en-US" sz="2800" dirty="0">
                  <a:solidFill>
                    <a:schemeClr val="tx2"/>
                  </a:solidFill>
                </a:endParaRPr>
              </a:p>
              <a:p>
                <a:endParaRPr lang="en-US" sz="3600" dirty="0">
                  <a:solidFill>
                    <a:schemeClr val="tx2"/>
                  </a:solidFill>
                </a:endParaRPr>
              </a:p>
            </p:txBody>
          </p:sp>
        </mc:Choice>
        <mc:Fallback xmlns="">
          <p:sp>
            <p:nvSpPr>
              <p:cNvPr id="3" name="Text Placeholder 2"/>
              <p:cNvSpPr>
                <a:spLocks noGrp="1" noRot="1" noChangeAspect="1" noMove="1" noResize="1" noEditPoints="1" noAdjustHandles="1" noChangeArrowheads="1" noChangeShapeType="1" noTextEdit="1"/>
              </p:cNvSpPr>
              <p:nvPr>
                <p:ph type="body" sz="quarter" idx="10"/>
              </p:nvPr>
            </p:nvSpPr>
            <p:spPr>
              <a:xfrm>
                <a:off x="169123" y="1497693"/>
                <a:ext cx="11994761" cy="4356642"/>
              </a:xfrm>
              <a:blipFill>
                <a:blip r:embed="rId3"/>
                <a:stretch>
                  <a:fillRect l="-610"/>
                </a:stretch>
              </a:blipFill>
            </p:spPr>
            <p:txBody>
              <a:bodyPr/>
              <a:lstStyle/>
              <a:p>
                <a:r>
                  <a:rPr lang="en-US">
                    <a:noFill/>
                  </a:rPr>
                  <a:t> </a:t>
                </a:r>
              </a:p>
            </p:txBody>
          </p:sp>
        </mc:Fallback>
      </mc:AlternateContent>
      <p:pic>
        <p:nvPicPr>
          <p:cNvPr id="9" name="Picture 8"/>
          <p:cNvPicPr>
            <a:picLocks noChangeAspect="1"/>
          </p:cNvPicPr>
          <p:nvPr/>
        </p:nvPicPr>
        <p:blipFill>
          <a:blip r:embed="rId4"/>
          <a:stretch>
            <a:fillRect/>
          </a:stretch>
        </p:blipFill>
        <p:spPr>
          <a:xfrm>
            <a:off x="2842253" y="5013311"/>
            <a:ext cx="6648499" cy="1981214"/>
          </a:xfrm>
          <a:prstGeom prst="rect">
            <a:avLst/>
          </a:prstGeom>
        </p:spPr>
      </p:pic>
    </p:spTree>
    <p:extLst>
      <p:ext uri="{BB962C8B-B14F-4D97-AF65-F5344CB8AC3E}">
        <p14:creationId xmlns:p14="http://schemas.microsoft.com/office/powerpoint/2010/main" val="569862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Normal versus Standard Normal</a:t>
            </a:r>
          </a:p>
        </p:txBody>
      </p:sp>
      <mc:AlternateContent xmlns:mc="http://schemas.openxmlformats.org/markup-compatibility/2006" xmlns:a14="http://schemas.microsoft.com/office/drawing/2010/main">
        <mc:Choice Requires="a14">
          <p:sp>
            <p:nvSpPr>
              <p:cNvPr id="3" name="Text Placeholder 2"/>
              <p:cNvSpPr>
                <a:spLocks noGrp="1"/>
              </p:cNvSpPr>
              <p:nvPr>
                <p:ph type="body" sz="quarter" idx="10"/>
              </p:nvPr>
            </p:nvSpPr>
            <p:spPr>
              <a:xfrm>
                <a:off x="169124" y="1214472"/>
                <a:ext cx="4726558" cy="4487382"/>
              </a:xfrm>
            </p:spPr>
            <p:txBody>
              <a:bodyPr/>
              <a:lstStyle/>
              <a:p>
                <a:pPr/>
                <a14:m>
                  <m:oMathPara xmlns:m="http://schemas.openxmlformats.org/officeDocument/2006/math">
                    <m:oMathParaPr>
                      <m:jc m:val="centerGroup"/>
                    </m:oMathParaPr>
                    <m:oMath xmlns:m="http://schemas.openxmlformats.org/officeDocument/2006/math">
                      <m:r>
                        <a:rPr lang="en-US" sz="2000" b="0" i="1" smtClean="0">
                          <a:solidFill>
                            <a:schemeClr val="tx1"/>
                          </a:solidFill>
                          <a:latin typeface="Cambria Math" panose="02040503050406030204" pitchFamily="18" charset="0"/>
                        </a:rPr>
                        <m:t> </m:t>
                      </m:r>
                    </m:oMath>
                  </m:oMathPara>
                </a14:m>
                <a:endParaRPr lang="en-US" sz="2000" dirty="0">
                  <a:solidFill>
                    <a:schemeClr val="tx1"/>
                  </a:solidFill>
                </a:endParaRPr>
              </a:p>
              <a:p>
                <a:r>
                  <a:rPr lang="en-US" sz="2800" dirty="0">
                    <a:solidFill>
                      <a:schemeClr val="tx1">
                        <a:lumMod val="75000"/>
                      </a:schemeClr>
                    </a:solidFill>
                  </a:rPr>
                  <a:t>Central Limit Theorem</a:t>
                </a:r>
              </a:p>
              <a:p>
                <a:endParaRPr lang="en-US" sz="2800" dirty="0">
                  <a:solidFill>
                    <a:schemeClr val="tx1">
                      <a:lumMod val="75000"/>
                    </a:schemeClr>
                  </a:solidFill>
                </a:endParaRPr>
              </a:p>
              <a:p>
                <a:r>
                  <a:rPr lang="en-US" sz="2000" dirty="0">
                    <a:solidFill>
                      <a:schemeClr val="tx1">
                        <a:lumMod val="75000"/>
                      </a:schemeClr>
                    </a:solidFill>
                  </a:rPr>
                  <a:t>Standardized sample mean of a distribution converges to a standard normal distribution (finite mean and variance).</a:t>
                </a:r>
              </a:p>
              <a:p>
                <a:endParaRPr lang="en-US" sz="2000" dirty="0">
                  <a:solidFill>
                    <a:schemeClr val="tx1">
                      <a:lumMod val="75000"/>
                    </a:schemeClr>
                  </a:solidFill>
                </a:endParaRPr>
              </a:p>
              <a:p>
                <a:r>
                  <a:rPr lang="en-US" sz="2000" dirty="0">
                    <a:solidFill>
                      <a:schemeClr val="tx1">
                        <a:lumMod val="75000"/>
                      </a:schemeClr>
                    </a:solidFill>
                  </a:rPr>
                  <a:t>Lets us be scientific about how certain we are about things in the data (“hypothesis testing”)</a:t>
                </a:r>
              </a:p>
              <a:p>
                <a:endParaRPr lang="en-US" sz="2000" dirty="0">
                  <a:solidFill>
                    <a:schemeClr val="tx1">
                      <a:lumMod val="75000"/>
                    </a:schemeClr>
                  </a:solidFill>
                </a:endParaRPr>
              </a:p>
              <a:p>
                <a:r>
                  <a:rPr lang="en-US" sz="2000" dirty="0">
                    <a:solidFill>
                      <a:schemeClr val="tx1">
                        <a:lumMod val="75000"/>
                      </a:schemeClr>
                    </a:solidFill>
                  </a:rPr>
                  <a:t>Key tool of the scientific method.</a:t>
                </a:r>
                <a:endParaRPr lang="en-US" sz="3600" dirty="0">
                  <a:solidFill>
                    <a:schemeClr val="tx2"/>
                  </a:solidFill>
                </a:endParaRPr>
              </a:p>
            </p:txBody>
          </p:sp>
        </mc:Choice>
        <mc:Fallback xmlns="">
          <p:sp>
            <p:nvSpPr>
              <p:cNvPr id="3" name="Text Placeholder 2"/>
              <p:cNvSpPr>
                <a:spLocks noGrp="1" noRot="1" noChangeAspect="1" noMove="1" noResize="1" noEditPoints="1" noAdjustHandles="1" noChangeArrowheads="1" noChangeShapeType="1" noTextEdit="1"/>
              </p:cNvSpPr>
              <p:nvPr>
                <p:ph type="body" sz="quarter" idx="10"/>
              </p:nvPr>
            </p:nvSpPr>
            <p:spPr>
              <a:xfrm>
                <a:off x="169124" y="1214472"/>
                <a:ext cx="4726558" cy="4487382"/>
              </a:xfrm>
              <a:blipFill>
                <a:blip r:embed="rId3"/>
                <a:stretch>
                  <a:fillRect l="-1548" r="-1161" b="-679"/>
                </a:stretch>
              </a:blipFill>
            </p:spPr>
            <p:txBody>
              <a:bodyPr/>
              <a:lstStyle/>
              <a:p>
                <a:r>
                  <a:rPr lang="en-US">
                    <a:noFill/>
                  </a:rPr>
                  <a:t> </a:t>
                </a:r>
              </a:p>
            </p:txBody>
          </p:sp>
        </mc:Fallback>
      </mc:AlternateContent>
      <p:pic>
        <p:nvPicPr>
          <p:cNvPr id="11" name="Picture 10"/>
          <p:cNvPicPr>
            <a:picLocks noChangeAspect="1"/>
          </p:cNvPicPr>
          <p:nvPr/>
        </p:nvPicPr>
        <p:blipFill>
          <a:blip r:embed="rId4"/>
          <a:stretch>
            <a:fillRect/>
          </a:stretch>
        </p:blipFill>
        <p:spPr>
          <a:xfrm>
            <a:off x="5208939" y="2053779"/>
            <a:ext cx="7162800" cy="3648075"/>
          </a:xfrm>
          <a:prstGeom prst="rect">
            <a:avLst/>
          </a:prstGeom>
        </p:spPr>
      </p:pic>
    </p:spTree>
    <p:extLst>
      <p:ext uri="{BB962C8B-B14F-4D97-AF65-F5344CB8AC3E}">
        <p14:creationId xmlns:p14="http://schemas.microsoft.com/office/powerpoint/2010/main" val="3116041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a:t>Hypothesis testing</a:t>
            </a:r>
          </a:p>
        </p:txBody>
      </p:sp>
      <mc:AlternateContent xmlns:mc="http://schemas.openxmlformats.org/markup-compatibility/2006" xmlns:a14="http://schemas.microsoft.com/office/drawing/2010/main">
        <mc:Choice Requires="a14">
          <p:sp>
            <p:nvSpPr>
              <p:cNvPr id="3" name="Text Placeholder 2"/>
              <p:cNvSpPr>
                <a:spLocks noGrp="1"/>
              </p:cNvSpPr>
              <p:nvPr>
                <p:ph type="body" sz="quarter" idx="10"/>
              </p:nvPr>
            </p:nvSpPr>
            <p:spPr>
              <a:xfrm>
                <a:off x="276683" y="987071"/>
                <a:ext cx="11669894" cy="12297597"/>
              </a:xfrm>
            </p:spPr>
            <p:txBody>
              <a:bodyPr/>
              <a:lstStyle/>
              <a:p>
                <a:endParaRPr lang="en-US" sz="2000" dirty="0">
                  <a:solidFill>
                    <a:schemeClr val="tx1"/>
                  </a:solidFill>
                  <a:latin typeface="+mn-lt"/>
                </a:endParaRPr>
              </a:p>
              <a:p>
                <a:pPr/>
                <a14:m>
                  <m:oMathPara xmlns:m="http://schemas.openxmlformats.org/officeDocument/2006/math">
                    <m:oMathParaPr>
                      <m:jc m:val="left"/>
                    </m:oMathParaPr>
                    <m:oMath xmlns:m="http://schemas.openxmlformats.org/officeDocument/2006/math">
                      <m:sSub>
                        <m:sSubPr>
                          <m:ctrlPr>
                            <a:rPr lang="en-US" sz="3200" b="0" i="1" smtClean="0">
                              <a:solidFill>
                                <a:schemeClr val="tx1"/>
                              </a:solidFill>
                              <a:latin typeface="Cambria Math" panose="02040503050406030204" pitchFamily="18" charset="0"/>
                            </a:rPr>
                          </m:ctrlPr>
                        </m:sSubPr>
                        <m:e>
                          <m:r>
                            <a:rPr lang="en-US" sz="3200" b="0" i="1" smtClean="0">
                              <a:solidFill>
                                <a:schemeClr val="tx1"/>
                              </a:solidFill>
                              <a:latin typeface="Cambria Math" panose="02040503050406030204" pitchFamily="18" charset="0"/>
                            </a:rPr>
                            <m:t>𝐻</m:t>
                          </m:r>
                        </m:e>
                        <m:sub>
                          <m:r>
                            <a:rPr lang="en-US" sz="3200" b="0" i="1" smtClean="0">
                              <a:solidFill>
                                <a:schemeClr val="tx1"/>
                              </a:solidFill>
                              <a:latin typeface="Cambria Math" panose="02040503050406030204" pitchFamily="18" charset="0"/>
                            </a:rPr>
                            <m:t>𝑜</m:t>
                          </m:r>
                        </m:sub>
                      </m:sSub>
                      <m:r>
                        <a:rPr lang="en-US" sz="3200" b="0" i="1" smtClean="0">
                          <a:solidFill>
                            <a:schemeClr val="tx1"/>
                          </a:solidFill>
                          <a:latin typeface="Cambria Math" panose="02040503050406030204" pitchFamily="18" charset="0"/>
                        </a:rPr>
                        <m:t>:</m:t>
                      </m:r>
                      <m:r>
                        <a:rPr lang="en-US" sz="3200" b="0" i="1" smtClean="0">
                          <a:solidFill>
                            <a:schemeClr val="tx1"/>
                          </a:solidFill>
                          <a:latin typeface="Cambria Math" panose="02040503050406030204" pitchFamily="18" charset="0"/>
                        </a:rPr>
                        <m:t>𝑛𝑢𝑙𝑙</m:t>
                      </m:r>
                      <m:r>
                        <a:rPr lang="en-US" sz="3200" b="0" i="1" smtClean="0">
                          <a:solidFill>
                            <a:schemeClr val="tx1"/>
                          </a:solidFill>
                          <a:latin typeface="Cambria Math" panose="02040503050406030204" pitchFamily="18" charset="0"/>
                        </a:rPr>
                        <m:t> </m:t>
                      </m:r>
                      <m:r>
                        <a:rPr lang="en-US" sz="3200" b="0" i="1" smtClean="0">
                          <a:solidFill>
                            <a:schemeClr val="tx1"/>
                          </a:solidFill>
                          <a:latin typeface="Cambria Math" panose="02040503050406030204" pitchFamily="18" charset="0"/>
                        </a:rPr>
                        <m:t>h𝑦𝑝𝑜𝑡h𝑒𝑠𝑖𝑠</m:t>
                      </m:r>
                      <m:r>
                        <a:rPr lang="en-US" sz="3200" b="0" i="1" smtClean="0">
                          <a:solidFill>
                            <a:schemeClr val="tx1"/>
                          </a:solidFill>
                          <a:latin typeface="Cambria Math" panose="02040503050406030204" pitchFamily="18" charset="0"/>
                        </a:rPr>
                        <m:t> −→</m:t>
                      </m:r>
                      <m:r>
                        <a:rPr lang="en-US" sz="3200" b="0" i="1" smtClean="0">
                          <a:solidFill>
                            <a:schemeClr val="tx1"/>
                          </a:solidFill>
                          <a:latin typeface="Cambria Math" panose="02040503050406030204" pitchFamily="18" charset="0"/>
                        </a:rPr>
                        <m:t>𝑝𝑜𝑝𝑢𝑙𝑎𝑡𝑖𝑜𝑛</m:t>
                      </m:r>
                      <m:r>
                        <a:rPr lang="en-US" sz="3200" b="0" i="1" smtClean="0">
                          <a:solidFill>
                            <a:schemeClr val="tx1"/>
                          </a:solidFill>
                          <a:latin typeface="Cambria Math" panose="02040503050406030204" pitchFamily="18" charset="0"/>
                        </a:rPr>
                        <m:t> </m:t>
                      </m:r>
                      <m:r>
                        <a:rPr lang="en-US" sz="3200" b="0" i="1" smtClean="0">
                          <a:solidFill>
                            <a:schemeClr val="tx1"/>
                          </a:solidFill>
                          <a:latin typeface="Cambria Math" panose="02040503050406030204" pitchFamily="18" charset="0"/>
                        </a:rPr>
                        <m:t>𝑝𝑎𝑟𝑎𝑚𝑒𝑡𝑒𝑟</m:t>
                      </m:r>
                      <m:r>
                        <a:rPr lang="en-US" sz="3200" b="0" i="1" smtClean="0">
                          <a:solidFill>
                            <a:schemeClr val="tx1"/>
                          </a:solidFill>
                          <a:latin typeface="Cambria Math" panose="02040503050406030204" pitchFamily="18" charset="0"/>
                        </a:rPr>
                        <m:t>=</m:t>
                      </m:r>
                      <m:sSub>
                        <m:sSubPr>
                          <m:ctrlPr>
                            <a:rPr lang="en-US" sz="3200" b="0" i="1" smtClean="0">
                              <a:solidFill>
                                <a:schemeClr val="tx1"/>
                              </a:solidFill>
                              <a:latin typeface="Cambria Math" panose="02040503050406030204" pitchFamily="18" charset="0"/>
                            </a:rPr>
                          </m:ctrlPr>
                        </m:sSubPr>
                        <m:e>
                          <m:r>
                            <a:rPr lang="en-US" sz="3200" b="0" i="1" smtClean="0">
                              <a:solidFill>
                                <a:schemeClr val="tx1"/>
                              </a:solidFill>
                              <a:latin typeface="Cambria Math" panose="02040503050406030204" pitchFamily="18" charset="0"/>
                            </a:rPr>
                            <m:t>𝜇</m:t>
                          </m:r>
                        </m:e>
                        <m:sub>
                          <m:r>
                            <a:rPr lang="en-US" sz="3200" b="0" i="1" smtClean="0">
                              <a:solidFill>
                                <a:schemeClr val="tx1"/>
                              </a:solidFill>
                              <a:latin typeface="Cambria Math" panose="02040503050406030204" pitchFamily="18" charset="0"/>
                            </a:rPr>
                            <m:t>0</m:t>
                          </m:r>
                        </m:sub>
                      </m:sSub>
                    </m:oMath>
                  </m:oMathPara>
                </a14:m>
                <a:endParaRPr lang="en-US" sz="3200" b="0" dirty="0">
                  <a:solidFill>
                    <a:schemeClr val="tx1"/>
                  </a:solidFill>
                  <a:latin typeface="+mn-lt"/>
                </a:endParaRPr>
              </a:p>
              <a:p>
                <a:endParaRPr lang="en-US" sz="4400" b="0" dirty="0">
                  <a:solidFill>
                    <a:schemeClr val="tx1"/>
                  </a:solidFill>
                  <a:latin typeface="+mn-lt"/>
                </a:endParaRPr>
              </a:p>
              <a:p>
                <a:pPr algn="ctr"/>
                <a14:m>
                  <m:oMathPara xmlns:m="http://schemas.openxmlformats.org/officeDocument/2006/math">
                    <m:oMathParaPr>
                      <m:jc m:val="center"/>
                    </m:oMathParaPr>
                    <m:oMath xmlns:m="http://schemas.openxmlformats.org/officeDocument/2006/math">
                      <m:r>
                        <a:rPr lang="en-US" b="0" i="1" smtClean="0">
                          <a:solidFill>
                            <a:schemeClr val="tx1"/>
                          </a:solidFill>
                          <a:latin typeface="Cambria Math" panose="02040503050406030204" pitchFamily="18" charset="0"/>
                        </a:rPr>
                        <m:t>𝑡</m:t>
                      </m:r>
                      <m:r>
                        <a:rPr lang="en-US" b="0" i="1" smtClean="0">
                          <a:solidFill>
                            <a:schemeClr val="tx1"/>
                          </a:solidFill>
                          <a:latin typeface="Cambria Math" panose="02040503050406030204" pitchFamily="18" charset="0"/>
                        </a:rPr>
                        <m:t>=</m:t>
                      </m:r>
                      <m:f>
                        <m:fPr>
                          <m:ctrlPr>
                            <a:rPr lang="en-US" b="0" i="1" smtClean="0">
                              <a:solidFill>
                                <a:schemeClr val="tx1"/>
                              </a:solidFill>
                              <a:latin typeface="Cambria Math" panose="02040503050406030204" pitchFamily="18" charset="0"/>
                            </a:rPr>
                          </m:ctrlPr>
                        </m:fPr>
                        <m:num>
                          <m:acc>
                            <m:accPr>
                              <m:chr m:val="̅"/>
                              <m:ctrlPr>
                                <a:rPr lang="en-US" b="0" i="1" smtClean="0">
                                  <a:solidFill>
                                    <a:schemeClr val="tx1"/>
                                  </a:solidFill>
                                  <a:latin typeface="Cambria Math" panose="02040503050406030204" pitchFamily="18" charset="0"/>
                                </a:rPr>
                              </m:ctrlPr>
                            </m:accPr>
                            <m:e>
                              <m:r>
                                <a:rPr lang="en-US" b="0" i="1" smtClean="0">
                                  <a:solidFill>
                                    <a:schemeClr val="tx1"/>
                                  </a:solidFill>
                                  <a:latin typeface="Cambria Math" panose="02040503050406030204" pitchFamily="18" charset="0"/>
                                </a:rPr>
                                <m:t>𝑥</m:t>
                              </m:r>
                            </m:e>
                          </m:acc>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𝜇</m:t>
                              </m:r>
                            </m:e>
                            <m:sub>
                              <m:r>
                                <a:rPr lang="en-US" i="1">
                                  <a:solidFill>
                                    <a:schemeClr val="tx1"/>
                                  </a:solidFill>
                                  <a:latin typeface="Cambria Math" panose="02040503050406030204" pitchFamily="18" charset="0"/>
                                </a:rPr>
                                <m:t>0</m:t>
                              </m:r>
                            </m:sub>
                          </m:sSub>
                        </m:num>
                        <m:den>
                          <m:r>
                            <a:rPr lang="en-US" b="0" i="1" smtClean="0">
                              <a:solidFill>
                                <a:schemeClr val="tx1"/>
                              </a:solidFill>
                              <a:latin typeface="Cambria Math" panose="02040503050406030204" pitchFamily="18" charset="0"/>
                            </a:rPr>
                            <m:t>𝑠</m:t>
                          </m:r>
                          <m:r>
                            <a:rPr lang="en-US" b="0" i="1" smtClean="0">
                              <a:solidFill>
                                <a:schemeClr val="tx1"/>
                              </a:solidFill>
                              <a:latin typeface="Cambria Math" panose="02040503050406030204" pitchFamily="18" charset="0"/>
                            </a:rPr>
                            <m:t>/</m:t>
                          </m:r>
                          <m:rad>
                            <m:radPr>
                              <m:degHide m:val="on"/>
                              <m:ctrlPr>
                                <a:rPr lang="en-US" b="0" i="1" smtClean="0">
                                  <a:solidFill>
                                    <a:schemeClr val="tx1"/>
                                  </a:solidFill>
                                  <a:latin typeface="Cambria Math" panose="02040503050406030204" pitchFamily="18" charset="0"/>
                                </a:rPr>
                              </m:ctrlPr>
                            </m:radPr>
                            <m:deg/>
                            <m:e>
                              <m:r>
                                <a:rPr lang="en-US" b="0" i="1" smtClean="0">
                                  <a:solidFill>
                                    <a:schemeClr val="tx1"/>
                                  </a:solidFill>
                                  <a:latin typeface="Cambria Math" panose="02040503050406030204" pitchFamily="18" charset="0"/>
                                </a:rPr>
                                <m:t>𝑁</m:t>
                              </m:r>
                            </m:e>
                          </m:rad>
                        </m:den>
                      </m:f>
                    </m:oMath>
                  </m:oMathPara>
                </a14:m>
                <a:endParaRPr lang="en-US" b="0" dirty="0">
                  <a:solidFill>
                    <a:schemeClr val="tx1"/>
                  </a:solidFill>
                  <a:latin typeface="+mn-lt"/>
                </a:endParaRPr>
              </a:p>
              <a:p>
                <a:pPr algn="ctr"/>
                <a14:m>
                  <m:oMath xmlns:m="http://schemas.openxmlformats.org/officeDocument/2006/math">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 </m:t>
                    </m:r>
                  </m:oMath>
                </a14:m>
                <a:r>
                  <a:rPr lang="en-US" dirty="0">
                    <a:solidFill>
                      <a:schemeClr val="tx1"/>
                    </a:solidFill>
                    <a:latin typeface="+mn-lt"/>
                  </a:rPr>
                  <a:t>=sample standard deviation</a:t>
                </a:r>
              </a:p>
              <a:p>
                <a:pPr algn="ctr"/>
                <a14:m>
                  <m:oMath xmlns:m="http://schemas.openxmlformats.org/officeDocument/2006/math">
                    <m:acc>
                      <m:accPr>
                        <m:chr m:val="̅"/>
                        <m:ctrlPr>
                          <a:rPr lang="en-US" i="1">
                            <a:solidFill>
                              <a:schemeClr val="tx1"/>
                            </a:solidFill>
                            <a:latin typeface="Cambria Math" panose="02040503050406030204" pitchFamily="18" charset="0"/>
                          </a:rPr>
                        </m:ctrlPr>
                      </m:accPr>
                      <m:e>
                        <m:r>
                          <a:rPr lang="en-US" i="1">
                            <a:solidFill>
                              <a:schemeClr val="tx1"/>
                            </a:solidFill>
                            <a:latin typeface="Cambria Math" panose="02040503050406030204" pitchFamily="18" charset="0"/>
                          </a:rPr>
                          <m:t>𝑥</m:t>
                        </m:r>
                      </m:e>
                    </m:acc>
                  </m:oMath>
                </a14:m>
                <a:r>
                  <a:rPr lang="en-US" dirty="0">
                    <a:solidFill>
                      <a:schemeClr val="tx1"/>
                    </a:solidFill>
                    <a:latin typeface="+mn-lt"/>
                  </a:rPr>
                  <a:t>=sample mean or anything that “behaves like a sample mean”</a:t>
                </a:r>
              </a:p>
              <a:p>
                <a:endParaRPr lang="en-US" sz="4400" b="0" dirty="0">
                  <a:solidFill>
                    <a:schemeClr val="tx1"/>
                  </a:solidFill>
                  <a:latin typeface="+mn-lt"/>
                </a:endParaRPr>
              </a:p>
              <a:p>
                <a:r>
                  <a:rPr lang="en-US" sz="1800" dirty="0">
                    <a:solidFill>
                      <a:schemeClr val="tx1"/>
                    </a:solidFill>
                    <a:latin typeface="+mn-lt"/>
                    <a:hlinkClick r:id="rId3"/>
                  </a:rPr>
                  <a:t>http://</a:t>
                </a:r>
                <a:r>
                  <a:rPr lang="en-US" sz="1800" dirty="0" err="1">
                    <a:solidFill>
                      <a:schemeClr val="tx1"/>
                    </a:solidFill>
                    <a:latin typeface="+mn-lt"/>
                    <a:hlinkClick r:id="rId3"/>
                  </a:rPr>
                  <a:t>rpsychologist.com</a:t>
                </a:r>
                <a:r>
                  <a:rPr lang="en-US" sz="1800" dirty="0">
                    <a:solidFill>
                      <a:schemeClr val="tx1"/>
                    </a:solidFill>
                    <a:latin typeface="+mn-lt"/>
                    <a:hlinkClick r:id="rId3"/>
                  </a:rPr>
                  <a:t>/d3/</a:t>
                </a:r>
                <a:r>
                  <a:rPr lang="en-US" sz="1800" dirty="0" err="1">
                    <a:solidFill>
                      <a:schemeClr val="tx1"/>
                    </a:solidFill>
                    <a:latin typeface="+mn-lt"/>
                    <a:hlinkClick r:id="rId3"/>
                  </a:rPr>
                  <a:t>tdist</a:t>
                </a:r>
                <a:r>
                  <a:rPr lang="en-US" sz="1800" dirty="0">
                    <a:solidFill>
                      <a:schemeClr val="tx1"/>
                    </a:solidFill>
                    <a:latin typeface="+mn-lt"/>
                    <a:hlinkClick r:id="rId3"/>
                  </a:rPr>
                  <a:t>/</a:t>
                </a:r>
                <a:endParaRPr lang="en-US" sz="1800" dirty="0">
                  <a:solidFill>
                    <a:schemeClr val="tx1"/>
                  </a:solidFill>
                  <a:latin typeface="+mn-lt"/>
                </a:endParaRPr>
              </a:p>
              <a:p>
                <a:endParaRPr lang="en-US" sz="1800" dirty="0">
                  <a:solidFill>
                    <a:schemeClr val="tx1"/>
                  </a:solidFill>
                  <a:latin typeface="+mn-lt"/>
                </a:endParaRPr>
              </a:p>
              <a:p>
                <a:endParaRPr lang="en-US" sz="3600" dirty="0">
                  <a:solidFill>
                    <a:schemeClr val="tx2"/>
                  </a:solidFill>
                </a:endParaRPr>
              </a:p>
              <a:p>
                <a:endParaRPr lang="en-US" sz="3600" dirty="0">
                  <a:solidFill>
                    <a:schemeClr val="tx2"/>
                  </a:solidFill>
                </a:endParaRPr>
              </a:p>
              <a:p>
                <a:endParaRPr lang="en-US" sz="2800" b="0" dirty="0">
                  <a:solidFill>
                    <a:schemeClr val="tx1"/>
                  </a:solidFill>
                  <a:latin typeface="+mn-lt"/>
                </a:endParaRPr>
              </a:p>
              <a:p>
                <a:endParaRPr lang="en-US" sz="2800" dirty="0">
                  <a:solidFill>
                    <a:schemeClr val="tx1"/>
                  </a:solidFill>
                  <a:latin typeface="+mn-lt"/>
                </a:endParaRPr>
              </a:p>
              <a:p>
                <a:endParaRPr lang="en-US" sz="2800" b="0" dirty="0">
                  <a:solidFill>
                    <a:schemeClr val="tx1"/>
                  </a:solidFill>
                  <a:latin typeface="+mn-lt"/>
                </a:endParaRPr>
              </a:p>
              <a:p>
                <a:endParaRPr lang="en-US" sz="2800" dirty="0">
                  <a:solidFill>
                    <a:schemeClr val="tx1"/>
                  </a:solidFill>
                  <a:latin typeface="+mn-lt"/>
                </a:endParaRPr>
              </a:p>
              <a:p>
                <a:endParaRPr lang="en-US" sz="2000" dirty="0">
                  <a:solidFill>
                    <a:schemeClr val="tx1"/>
                  </a:solidFill>
                  <a:latin typeface="+mn-lt"/>
                </a:endParaRPr>
              </a:p>
              <a:p>
                <a:endParaRPr lang="en-US" sz="3600" i="1" dirty="0">
                  <a:solidFill>
                    <a:schemeClr val="tx1"/>
                  </a:solidFill>
                </a:endParaRPr>
              </a:p>
              <a:p>
                <a:endParaRPr lang="en-US" sz="3600" i="1" dirty="0">
                  <a:solidFill>
                    <a:schemeClr val="tx1"/>
                  </a:solidFill>
                  <a:latin typeface="+mn-lt"/>
                </a:endParaRPr>
              </a:p>
              <a:p>
                <a:endParaRPr lang="en-US" sz="3600" dirty="0">
                  <a:solidFill>
                    <a:schemeClr val="tx2"/>
                  </a:solidFill>
                </a:endParaRPr>
              </a:p>
              <a:p>
                <a:endParaRPr lang="en-US" sz="3600" dirty="0">
                  <a:solidFill>
                    <a:schemeClr val="tx2"/>
                  </a:solidFill>
                </a:endParaRPr>
              </a:p>
            </p:txBody>
          </p:sp>
        </mc:Choice>
        <mc:Fallback xmlns="">
          <p:sp>
            <p:nvSpPr>
              <p:cNvPr id="3" name="Text Placeholder 2"/>
              <p:cNvSpPr>
                <a:spLocks noGrp="1" noRot="1" noChangeAspect="1" noMove="1" noResize="1" noEditPoints="1" noAdjustHandles="1" noChangeArrowheads="1" noChangeShapeType="1" noTextEdit="1"/>
              </p:cNvSpPr>
              <p:nvPr>
                <p:ph type="body" sz="quarter" idx="10"/>
              </p:nvPr>
            </p:nvSpPr>
            <p:spPr>
              <a:xfrm>
                <a:off x="276683" y="987071"/>
                <a:ext cx="11669894" cy="12297597"/>
              </a:xfr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2067004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Coin flipping: </a:t>
            </a:r>
            <a:r>
              <a:rPr lang="en-US" dirty="0" err="1"/>
              <a:t>s.e.</a:t>
            </a:r>
            <a:r>
              <a:rPr lang="en-US" dirty="0"/>
              <a:t> vs. </a:t>
            </a:r>
            <a:r>
              <a:rPr lang="en-US" dirty="0" err="1"/>
              <a:t>s.d.</a:t>
            </a:r>
            <a:endParaRPr lang="en-US" dirty="0"/>
          </a:p>
        </p:txBody>
      </p:sp>
      <mc:AlternateContent xmlns:mc="http://schemas.openxmlformats.org/markup-compatibility/2006" xmlns:a14="http://schemas.microsoft.com/office/drawing/2010/main">
        <mc:Choice Requires="a14">
          <p:sp>
            <p:nvSpPr>
              <p:cNvPr id="3" name="Text Placeholder 2"/>
              <p:cNvSpPr>
                <a:spLocks noGrp="1"/>
              </p:cNvSpPr>
              <p:nvPr>
                <p:ph type="body" sz="quarter" idx="10"/>
              </p:nvPr>
            </p:nvSpPr>
            <p:spPr>
              <a:xfrm>
                <a:off x="276683" y="987071"/>
                <a:ext cx="6706008" cy="9969460"/>
              </a:xfrm>
            </p:spPr>
            <p:txBody>
              <a:bodyPr/>
              <a:lstStyle/>
              <a:p>
                <a:endParaRPr lang="en-US" sz="2000" dirty="0">
                  <a:solidFill>
                    <a:schemeClr val="tx1"/>
                  </a:solidFill>
                  <a:latin typeface="+mn-lt"/>
                </a:endParaRPr>
              </a:p>
              <a:p>
                <a:r>
                  <a:rPr lang="en-US" sz="3600" dirty="0">
                    <a:solidFill>
                      <a:schemeClr val="tx2"/>
                    </a:solidFill>
                  </a:rPr>
                  <a:t>Standard deviation of a coin flip?</a:t>
                </a:r>
                <a:endParaRPr lang="en-US" sz="3600" i="1" dirty="0">
                  <a:solidFill>
                    <a:schemeClr val="tx2"/>
                  </a:solidFill>
                </a:endParaRPr>
              </a:p>
              <a:p>
                <a:r>
                  <a:rPr lang="en-US" sz="2400" dirty="0">
                    <a:solidFill>
                      <a:schemeClr val="tx1"/>
                    </a:solidFill>
                    <a:latin typeface="+mn-lt"/>
                  </a:rPr>
                  <a:t>Outcome space: heads=1, tails=0</a:t>
                </a:r>
              </a:p>
              <a:p>
                <a:pPr/>
                <a14:m>
                  <m:oMathPara xmlns:m="http://schemas.openxmlformats.org/officeDocument/2006/math">
                    <m:oMathParaPr>
                      <m:jc m:val="left"/>
                    </m:oMathParaPr>
                    <m:oMath xmlns:m="http://schemas.openxmlformats.org/officeDocument/2006/math">
                      <m:r>
                        <a:rPr lang="en-US" sz="2400" b="0" i="1" smtClean="0">
                          <a:solidFill>
                            <a:schemeClr val="tx1"/>
                          </a:solidFill>
                          <a:latin typeface="Cambria Math" panose="02040503050406030204" pitchFamily="18" charset="0"/>
                        </a:rPr>
                        <m:t>𝜇</m:t>
                      </m:r>
                      <m:r>
                        <a:rPr lang="en-US" sz="2400" b="0" i="1" smtClean="0">
                          <a:solidFill>
                            <a:schemeClr val="tx1"/>
                          </a:solidFill>
                          <a:latin typeface="Cambria Math" panose="02040503050406030204" pitchFamily="18" charset="0"/>
                        </a:rPr>
                        <m:t>=0.50 (</m:t>
                      </m:r>
                      <m:r>
                        <m:rPr>
                          <m:nor/>
                        </m:rPr>
                        <a:rPr lang="en-US" sz="2400" b="0" i="0" smtClean="0">
                          <a:solidFill>
                            <a:schemeClr val="tx1"/>
                          </a:solidFill>
                          <a:latin typeface="Cambria Math" panose="02040503050406030204" pitchFamily="18" charset="0"/>
                        </a:rPr>
                        <m:t>fair</m:t>
                      </m:r>
                      <m:r>
                        <m:rPr>
                          <m:nor/>
                        </m:rPr>
                        <a:rPr lang="en-US" sz="2400" b="0" i="0" smtClean="0">
                          <a:solidFill>
                            <a:schemeClr val="tx1"/>
                          </a:solidFill>
                          <a:latin typeface="Cambria Math" panose="02040503050406030204" pitchFamily="18" charset="0"/>
                        </a:rPr>
                        <m:t> </m:t>
                      </m:r>
                      <m:r>
                        <m:rPr>
                          <m:nor/>
                        </m:rPr>
                        <a:rPr lang="en-US" sz="2400" b="0" i="0" smtClean="0">
                          <a:solidFill>
                            <a:schemeClr val="tx1"/>
                          </a:solidFill>
                          <a:latin typeface="Cambria Math" panose="02040503050406030204" pitchFamily="18" charset="0"/>
                        </a:rPr>
                        <m:t>coin</m:t>
                      </m:r>
                      <m:r>
                        <a:rPr lang="en-US" sz="2400" b="0" i="1" smtClean="0">
                          <a:solidFill>
                            <a:schemeClr val="tx1"/>
                          </a:solidFill>
                          <a:latin typeface="Cambria Math" panose="02040503050406030204" pitchFamily="18" charset="0"/>
                        </a:rPr>
                        <m:t>)</m:t>
                      </m:r>
                    </m:oMath>
                  </m:oMathPara>
                </a14:m>
                <a:endParaRPr lang="en-US" sz="2400" dirty="0">
                  <a:solidFill>
                    <a:schemeClr val="tx1"/>
                  </a:solidFill>
                  <a:latin typeface="+mn-lt"/>
                </a:endParaRPr>
              </a:p>
              <a:p>
                <a:pPr/>
                <a14:m>
                  <m:oMathPara xmlns:m="http://schemas.openxmlformats.org/officeDocument/2006/math">
                    <m:oMathParaPr>
                      <m:jc m:val="left"/>
                    </m:oMathParaPr>
                    <m:oMath xmlns:m="http://schemas.openxmlformats.org/officeDocument/2006/math">
                      <m:r>
                        <a:rPr lang="en-US" sz="2400" b="0" i="1" smtClean="0">
                          <a:solidFill>
                            <a:schemeClr val="tx1"/>
                          </a:solidFill>
                          <a:latin typeface="Cambria Math" panose="02040503050406030204" pitchFamily="18" charset="0"/>
                        </a:rPr>
                        <m:t>𝜎</m:t>
                      </m:r>
                      <m:r>
                        <a:rPr lang="en-US" sz="2400" b="0" i="1" smtClean="0">
                          <a:solidFill>
                            <a:schemeClr val="tx1"/>
                          </a:solidFill>
                          <a:latin typeface="Cambria Math" panose="02040503050406030204" pitchFamily="18" charset="0"/>
                        </a:rPr>
                        <m:t>=</m:t>
                      </m:r>
                      <m:rad>
                        <m:radPr>
                          <m:degHide m:val="on"/>
                          <m:ctrlPr>
                            <a:rPr lang="en-US" sz="2400" b="0" i="1" smtClean="0">
                              <a:solidFill>
                                <a:schemeClr val="tx1"/>
                              </a:solidFill>
                              <a:latin typeface="Cambria Math" panose="02040503050406030204" pitchFamily="18" charset="0"/>
                            </a:rPr>
                          </m:ctrlPr>
                        </m:radPr>
                        <m:deg/>
                        <m:e>
                          <m:r>
                            <a:rPr lang="en-US" sz="2400" i="1">
                              <a:solidFill>
                                <a:schemeClr val="tx1"/>
                              </a:solidFill>
                              <a:latin typeface="Cambria Math" panose="02040503050406030204" pitchFamily="18" charset="0"/>
                            </a:rPr>
                            <m:t>.5</m:t>
                          </m:r>
                          <m:sSup>
                            <m:sSupPr>
                              <m:ctrlPr>
                                <a:rPr lang="en-US" sz="2400" i="1">
                                  <a:solidFill>
                                    <a:schemeClr val="tx1"/>
                                  </a:solidFill>
                                  <a:latin typeface="Cambria Math" panose="02040503050406030204" pitchFamily="18" charset="0"/>
                                </a:rPr>
                              </m:ctrlPr>
                            </m:sSupPr>
                            <m:e>
                              <m:r>
                                <a:rPr lang="en-US" sz="2400" i="1">
                                  <a:solidFill>
                                    <a:schemeClr val="tx1"/>
                                  </a:solidFill>
                                  <a:latin typeface="Cambria Math" panose="02040503050406030204" pitchFamily="18" charset="0"/>
                                </a:rPr>
                                <m:t>∗</m:t>
                              </m:r>
                              <m:d>
                                <m:dPr>
                                  <m:ctrlPr>
                                    <a:rPr lang="en-US" sz="2400" i="1">
                                      <a:solidFill>
                                        <a:schemeClr val="tx1"/>
                                      </a:solidFill>
                                      <a:latin typeface="Cambria Math" panose="02040503050406030204" pitchFamily="18" charset="0"/>
                                    </a:rPr>
                                  </m:ctrlPr>
                                </m:dPr>
                                <m:e>
                                  <m:r>
                                    <a:rPr lang="en-US" sz="2400" i="1">
                                      <a:solidFill>
                                        <a:schemeClr val="tx1"/>
                                      </a:solidFill>
                                      <a:latin typeface="Cambria Math" panose="02040503050406030204" pitchFamily="18" charset="0"/>
                                    </a:rPr>
                                    <m:t>1−.5</m:t>
                                  </m:r>
                                </m:e>
                              </m:d>
                            </m:e>
                            <m:sup>
                              <m:r>
                                <a:rPr lang="en-US" sz="2400" i="1">
                                  <a:solidFill>
                                    <a:schemeClr val="tx1"/>
                                  </a:solidFill>
                                  <a:latin typeface="Cambria Math" panose="02040503050406030204" pitchFamily="18" charset="0"/>
                                </a:rPr>
                                <m:t>2</m:t>
                              </m:r>
                            </m:sup>
                          </m:sSup>
                          <m:r>
                            <a:rPr lang="en-US" sz="2400" i="1">
                              <a:solidFill>
                                <a:schemeClr val="tx1"/>
                              </a:solidFill>
                              <a:latin typeface="Cambria Math" panose="02040503050406030204" pitchFamily="18" charset="0"/>
                            </a:rPr>
                            <m:t>+.5</m:t>
                          </m:r>
                          <m:sSup>
                            <m:sSupPr>
                              <m:ctrlPr>
                                <a:rPr lang="en-US" sz="2400" i="1">
                                  <a:solidFill>
                                    <a:schemeClr val="tx1"/>
                                  </a:solidFill>
                                  <a:latin typeface="Cambria Math" panose="02040503050406030204" pitchFamily="18" charset="0"/>
                                </a:rPr>
                              </m:ctrlPr>
                            </m:sSupPr>
                            <m:e>
                              <m:r>
                                <a:rPr lang="en-US" sz="2400" i="1">
                                  <a:solidFill>
                                    <a:schemeClr val="tx1"/>
                                  </a:solidFill>
                                  <a:latin typeface="Cambria Math" panose="02040503050406030204" pitchFamily="18" charset="0"/>
                                </a:rPr>
                                <m:t>∗</m:t>
                              </m:r>
                              <m:sSup>
                                <m:sSupPr>
                                  <m:ctrlPr>
                                    <a:rPr lang="en-US" sz="2400" i="1">
                                      <a:solidFill>
                                        <a:schemeClr val="tx1"/>
                                      </a:solidFill>
                                      <a:latin typeface="Cambria Math" panose="02040503050406030204" pitchFamily="18" charset="0"/>
                                    </a:rPr>
                                  </m:ctrlPr>
                                </m:sSupPr>
                                <m:e>
                                  <m:d>
                                    <m:dPr>
                                      <m:ctrlPr>
                                        <a:rPr lang="en-US" sz="2400" i="1">
                                          <a:solidFill>
                                            <a:schemeClr val="tx1"/>
                                          </a:solidFill>
                                          <a:latin typeface="Cambria Math" panose="02040503050406030204" pitchFamily="18" charset="0"/>
                                        </a:rPr>
                                      </m:ctrlPr>
                                    </m:dPr>
                                    <m:e>
                                      <m:r>
                                        <a:rPr lang="en-US" sz="2400" i="1">
                                          <a:solidFill>
                                            <a:schemeClr val="tx1"/>
                                          </a:solidFill>
                                          <a:latin typeface="Cambria Math" panose="02040503050406030204" pitchFamily="18" charset="0"/>
                                        </a:rPr>
                                        <m:t>0−.5</m:t>
                                      </m:r>
                                    </m:e>
                                  </m:d>
                                </m:e>
                                <m:sup>
                                  <m:r>
                                    <a:rPr lang="en-US" sz="2400" i="1">
                                      <a:solidFill>
                                        <a:schemeClr val="tx1"/>
                                      </a:solidFill>
                                      <a:latin typeface="Cambria Math" panose="02040503050406030204" pitchFamily="18" charset="0"/>
                                    </a:rPr>
                                    <m:t>2</m:t>
                                  </m:r>
                                </m:sup>
                              </m:sSup>
                              <m:r>
                                <a:rPr lang="en-US" sz="2400" i="1" smtClean="0">
                                  <a:solidFill>
                                    <a:schemeClr val="tx1"/>
                                  </a:solidFill>
                                  <a:latin typeface="Cambria Math" panose="02040503050406030204" pitchFamily="18" charset="0"/>
                                </a:rPr>
                                <m:t> </m:t>
                              </m:r>
                            </m:e>
                            <m:sup>
                              <m:r>
                                <a:rPr lang="en-US" sz="2400" i="1">
                                  <a:solidFill>
                                    <a:schemeClr val="tx1"/>
                                  </a:solidFill>
                                  <a:latin typeface="Cambria Math" panose="02040503050406030204" pitchFamily="18" charset="0"/>
                                </a:rPr>
                                <m:t>  </m:t>
                              </m:r>
                            </m:sup>
                          </m:sSup>
                        </m:e>
                      </m:rad>
                    </m:oMath>
                  </m:oMathPara>
                </a14:m>
                <a:endParaRPr lang="en-US" sz="2400" i="1" dirty="0">
                  <a:solidFill>
                    <a:schemeClr val="tx1"/>
                  </a:solidFill>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sz="2400" b="0" i="1" smtClean="0">
                          <a:solidFill>
                            <a:schemeClr val="tx1"/>
                          </a:solidFill>
                          <a:latin typeface="Cambria Math" panose="02040503050406030204" pitchFamily="18" charset="0"/>
                        </a:rPr>
                        <m:t>=</m:t>
                      </m:r>
                      <m:rad>
                        <m:radPr>
                          <m:degHide m:val="on"/>
                          <m:ctrlPr>
                            <a:rPr lang="en-US" sz="2400" i="1">
                              <a:solidFill>
                                <a:schemeClr val="tx1"/>
                              </a:solidFill>
                              <a:latin typeface="Cambria Math" panose="02040503050406030204" pitchFamily="18" charset="0"/>
                            </a:rPr>
                          </m:ctrlPr>
                        </m:radPr>
                        <m:deg/>
                        <m:e>
                          <m:r>
                            <a:rPr lang="en-US" sz="2400" i="1">
                              <a:solidFill>
                                <a:schemeClr val="tx1"/>
                              </a:solidFill>
                              <a:latin typeface="Cambria Math" panose="02040503050406030204" pitchFamily="18" charset="0"/>
                            </a:rPr>
                            <m:t>.5</m:t>
                          </m:r>
                          <m:r>
                            <a:rPr lang="en-US" sz="2400" b="0" i="1" smtClean="0">
                              <a:solidFill>
                                <a:schemeClr val="tx1"/>
                              </a:solidFill>
                              <a:latin typeface="Cambria Math" panose="02040503050406030204" pitchFamily="18" charset="0"/>
                            </a:rPr>
                            <m:t>∗.25</m:t>
                          </m:r>
                          <m:r>
                            <a:rPr lang="en-US" sz="2400" i="1">
                              <a:solidFill>
                                <a:schemeClr val="tx1"/>
                              </a:solidFill>
                              <a:latin typeface="Cambria Math" panose="02040503050406030204" pitchFamily="18" charset="0"/>
                            </a:rPr>
                            <m:t>+.5</m:t>
                          </m:r>
                          <m:sSup>
                            <m:sSupPr>
                              <m:ctrlPr>
                                <a:rPr lang="en-US" sz="2400" i="1">
                                  <a:solidFill>
                                    <a:schemeClr val="tx1"/>
                                  </a:solidFill>
                                  <a:latin typeface="Cambria Math" panose="02040503050406030204" pitchFamily="18" charset="0"/>
                                </a:rPr>
                              </m:ctrlPr>
                            </m:sSupPr>
                            <m:e>
                              <m:r>
                                <a:rPr lang="en-US" sz="2400" i="1">
                                  <a:solidFill>
                                    <a:schemeClr val="tx1"/>
                                  </a:solidFill>
                                  <a:latin typeface="Cambria Math" panose="02040503050406030204" pitchFamily="18" charset="0"/>
                                </a:rPr>
                                <m:t>∗</m:t>
                              </m:r>
                              <m:r>
                                <a:rPr lang="en-US" sz="2400" b="0" i="1" smtClean="0">
                                  <a:solidFill>
                                    <a:schemeClr val="tx1"/>
                                  </a:solidFill>
                                  <a:latin typeface="Cambria Math" panose="02040503050406030204" pitchFamily="18" charset="0"/>
                                </a:rPr>
                                <m:t>.25</m:t>
                              </m:r>
                              <m:r>
                                <a:rPr lang="en-US" sz="2400" i="1">
                                  <a:solidFill>
                                    <a:schemeClr val="tx1"/>
                                  </a:solidFill>
                                  <a:latin typeface="Cambria Math" panose="02040503050406030204" pitchFamily="18" charset="0"/>
                                </a:rPr>
                                <m:t> </m:t>
                              </m:r>
                            </m:e>
                            <m:sup>
                              <m:r>
                                <a:rPr lang="en-US" sz="2400" i="1">
                                  <a:solidFill>
                                    <a:schemeClr val="tx1"/>
                                  </a:solidFill>
                                  <a:latin typeface="Cambria Math" panose="02040503050406030204" pitchFamily="18" charset="0"/>
                                </a:rPr>
                                <m:t>  </m:t>
                              </m:r>
                            </m:sup>
                          </m:sSup>
                        </m:e>
                      </m:rad>
                      <m:r>
                        <a:rPr lang="en-US" sz="2400" b="0" i="1" smtClean="0">
                          <a:solidFill>
                            <a:schemeClr val="tx1"/>
                          </a:solidFill>
                          <a:latin typeface="Cambria Math" panose="02040503050406030204" pitchFamily="18" charset="0"/>
                        </a:rPr>
                        <m:t>=0.5</m:t>
                      </m:r>
                    </m:oMath>
                  </m:oMathPara>
                </a14:m>
                <a:endParaRPr lang="en-US" sz="2400" dirty="0">
                  <a:solidFill>
                    <a:schemeClr val="tx1"/>
                  </a:solidFill>
                  <a:latin typeface="+mn-lt"/>
                </a:endParaRPr>
              </a:p>
              <a:p>
                <a:r>
                  <a:rPr lang="en-US" sz="2400" dirty="0">
                    <a:solidFill>
                      <a:schemeClr val="tx1"/>
                    </a:solidFill>
                    <a:latin typeface="+mn-lt"/>
                  </a:rPr>
                  <a:t>Each outcome is 0.50 from the mean!</a:t>
                </a:r>
              </a:p>
              <a:p>
                <a:pPr marL="514350" lvl="2" indent="-285750">
                  <a:buFont typeface="Arial" panose="020B0604020202020204" pitchFamily="34" charset="0"/>
                  <a:buChar char="•"/>
                </a:pPr>
                <a:r>
                  <a:rPr lang="en-US" sz="1800" dirty="0">
                    <a:solidFill>
                      <a:schemeClr val="tx1"/>
                    </a:solidFill>
                  </a:rPr>
                  <a:t>General formula for binary outcomes, </a:t>
                </a:r>
                <a14:m>
                  <m:oMath xmlns:m="http://schemas.openxmlformats.org/officeDocument/2006/math">
                    <m:r>
                      <a:rPr lang="en-US" sz="1800" i="1">
                        <a:solidFill>
                          <a:schemeClr val="tx1"/>
                        </a:solidFill>
                        <a:latin typeface="Cambria Math" panose="02040503050406030204" pitchFamily="18" charset="0"/>
                      </a:rPr>
                      <m:t>𝜎</m:t>
                    </m:r>
                    <m:r>
                      <a:rPr lang="en-US" sz="1800" i="1">
                        <a:solidFill>
                          <a:schemeClr val="tx1"/>
                        </a:solidFill>
                        <a:latin typeface="Cambria Math" panose="02040503050406030204" pitchFamily="18" charset="0"/>
                      </a:rPr>
                      <m:t>=</m:t>
                    </m:r>
                    <m:rad>
                      <m:radPr>
                        <m:degHide m:val="on"/>
                        <m:ctrlPr>
                          <a:rPr lang="en-US" sz="1800" i="1" smtClean="0">
                            <a:solidFill>
                              <a:schemeClr val="tx1"/>
                            </a:solidFill>
                            <a:latin typeface="Cambria Math" panose="02040503050406030204" pitchFamily="18" charset="0"/>
                          </a:rPr>
                        </m:ctrlPr>
                      </m:radPr>
                      <m:deg/>
                      <m:e>
                        <m:r>
                          <a:rPr lang="en-US" sz="1800" i="1">
                            <a:solidFill>
                              <a:schemeClr val="tx1"/>
                            </a:solidFill>
                            <a:latin typeface="Cambria Math" panose="02040503050406030204" pitchFamily="18" charset="0"/>
                          </a:rPr>
                          <m:t>𝑝</m:t>
                        </m:r>
                        <m:r>
                          <a:rPr lang="en-US" sz="1800" i="1">
                            <a:solidFill>
                              <a:schemeClr val="tx1"/>
                            </a:solidFill>
                            <a:latin typeface="Cambria Math" panose="02040503050406030204" pitchFamily="18" charset="0"/>
                          </a:rPr>
                          <m:t>∗(1−</m:t>
                        </m:r>
                        <m:r>
                          <a:rPr lang="en-US" sz="1800" i="1">
                            <a:solidFill>
                              <a:schemeClr val="tx1"/>
                            </a:solidFill>
                            <a:latin typeface="Cambria Math" panose="02040503050406030204" pitchFamily="18" charset="0"/>
                          </a:rPr>
                          <m:t>𝑝</m:t>
                        </m:r>
                        <m:r>
                          <a:rPr lang="en-US" sz="1800" i="1">
                            <a:solidFill>
                              <a:schemeClr val="tx1"/>
                            </a:solidFill>
                            <a:latin typeface="Cambria Math" panose="02040503050406030204" pitchFamily="18" charset="0"/>
                          </a:rPr>
                          <m:t>)</m:t>
                        </m:r>
                      </m:e>
                    </m:rad>
                  </m:oMath>
                </a14:m>
                <a:endParaRPr lang="en-US" sz="1800" dirty="0">
                  <a:solidFill>
                    <a:schemeClr val="tx1"/>
                  </a:solidFill>
                </a:endParaRPr>
              </a:p>
              <a:p>
                <a:endParaRPr lang="en-US" sz="2400" dirty="0">
                  <a:solidFill>
                    <a:schemeClr val="tx1"/>
                  </a:solidFill>
                  <a:latin typeface="+mn-lt"/>
                </a:endParaRPr>
              </a:p>
              <a:p>
                <a:endParaRPr lang="en-US" sz="2000" dirty="0">
                  <a:solidFill>
                    <a:schemeClr val="tx1"/>
                  </a:solidFill>
                  <a:latin typeface="+mn-lt"/>
                </a:endParaRPr>
              </a:p>
              <a:p>
                <a:r>
                  <a:rPr lang="en-US" sz="3600" dirty="0">
                    <a:solidFill>
                      <a:schemeClr val="tx2"/>
                    </a:solidFill>
                  </a:rPr>
                  <a:t>Standard error depends on </a:t>
                </a:r>
                <a14:m>
                  <m:oMath xmlns:m="http://schemas.openxmlformats.org/officeDocument/2006/math">
                    <m:r>
                      <a:rPr lang="en-US" sz="3600" i="1" dirty="0" smtClean="0">
                        <a:solidFill>
                          <a:schemeClr val="tx2"/>
                        </a:solidFill>
                        <a:latin typeface="Cambria Math" panose="02040503050406030204" pitchFamily="18" charset="0"/>
                      </a:rPr>
                      <m:t>𝑁</m:t>
                    </m:r>
                  </m:oMath>
                </a14:m>
                <a:endParaRPr lang="en-US" sz="3600" i="1" dirty="0">
                  <a:solidFill>
                    <a:schemeClr val="tx2"/>
                  </a:solidFill>
                </a:endParaRPr>
              </a:p>
              <a:p>
                <a:r>
                  <a:rPr lang="en-US" sz="2800" dirty="0">
                    <a:solidFill>
                      <a:schemeClr val="tx1"/>
                    </a:solidFill>
                    <a:latin typeface="+mn-lt"/>
                  </a:rPr>
                  <a:t>We estimate </a:t>
                </a:r>
                <a14:m>
                  <m:oMath xmlns:m="http://schemas.openxmlformats.org/officeDocument/2006/math">
                    <m:acc>
                      <m:accPr>
                        <m:chr m:val="̅"/>
                        <m:ctrlPr>
                          <a:rPr lang="en-US" sz="2800" b="0" i="1" smtClean="0">
                            <a:solidFill>
                              <a:schemeClr val="tx1"/>
                            </a:solidFill>
                            <a:latin typeface="Cambria Math" panose="02040503050406030204" pitchFamily="18" charset="0"/>
                          </a:rPr>
                        </m:ctrlPr>
                      </m:accPr>
                      <m:e>
                        <m:r>
                          <a:rPr lang="en-US" sz="2800" b="0" i="1" smtClean="0">
                            <a:solidFill>
                              <a:schemeClr val="tx1"/>
                            </a:solidFill>
                            <a:latin typeface="Cambria Math" panose="02040503050406030204" pitchFamily="18" charset="0"/>
                          </a:rPr>
                          <m:t>𝑥</m:t>
                        </m:r>
                        <m:r>
                          <a:rPr lang="en-US" sz="2800" b="0" i="1" smtClean="0">
                            <a:solidFill>
                              <a:schemeClr val="tx1"/>
                            </a:solidFill>
                            <a:latin typeface="Cambria Math" panose="02040503050406030204" pitchFamily="18" charset="0"/>
                          </a:rPr>
                          <m:t> </m:t>
                        </m:r>
                      </m:e>
                    </m:acc>
                  </m:oMath>
                </a14:m>
                <a:r>
                  <a:rPr lang="en-US" sz="2800" b="0" dirty="0">
                    <a:solidFill>
                      <a:schemeClr val="tx1"/>
                    </a:solidFill>
                    <a:latin typeface="+mn-lt"/>
                  </a:rPr>
                  <a:t> and th</a:t>
                </a:r>
                <a:r>
                  <a:rPr lang="en-US" sz="2800" dirty="0">
                    <a:solidFill>
                      <a:schemeClr val="tx1"/>
                    </a:solidFill>
                    <a:latin typeface="+mn-lt"/>
                  </a:rPr>
                  <a:t>e standard deviation </a:t>
                </a:r>
                <a:r>
                  <a:rPr lang="en-US" sz="2800" i="1" dirty="0">
                    <a:solidFill>
                      <a:schemeClr val="tx1"/>
                    </a:solidFill>
                    <a:latin typeface="+mn-lt"/>
                  </a:rPr>
                  <a:t>of this estimate </a:t>
                </a:r>
                <a:r>
                  <a:rPr lang="en-US" sz="2800" dirty="0">
                    <a:solidFill>
                      <a:schemeClr val="tx1"/>
                    </a:solidFill>
                    <a:latin typeface="+mn-lt"/>
                  </a:rPr>
                  <a:t>is given by </a:t>
                </a:r>
                <a14:m>
                  <m:oMath xmlns:m="http://schemas.openxmlformats.org/officeDocument/2006/math">
                    <m:f>
                      <m:fPr>
                        <m:ctrlPr>
                          <a:rPr lang="en-US" sz="2800" i="1" smtClean="0">
                            <a:solidFill>
                              <a:schemeClr val="tx1"/>
                            </a:solidFill>
                            <a:latin typeface="Cambria Math" panose="02040503050406030204" pitchFamily="18" charset="0"/>
                          </a:rPr>
                        </m:ctrlPr>
                      </m:fPr>
                      <m:num>
                        <m:r>
                          <a:rPr lang="en-US" sz="2800" b="0" i="1" smtClean="0">
                            <a:solidFill>
                              <a:schemeClr val="tx1"/>
                            </a:solidFill>
                            <a:latin typeface="Cambria Math" panose="02040503050406030204" pitchFamily="18" charset="0"/>
                          </a:rPr>
                          <m:t>.50</m:t>
                        </m:r>
                      </m:num>
                      <m:den>
                        <m:rad>
                          <m:radPr>
                            <m:degHide m:val="on"/>
                            <m:ctrlPr>
                              <a:rPr lang="en-US" sz="2800" i="1" smtClean="0">
                                <a:solidFill>
                                  <a:schemeClr val="tx1"/>
                                </a:solidFill>
                                <a:latin typeface="Cambria Math" panose="02040503050406030204" pitchFamily="18" charset="0"/>
                              </a:rPr>
                            </m:ctrlPr>
                          </m:radPr>
                          <m:deg/>
                          <m:e>
                            <m:r>
                              <a:rPr lang="en-US" sz="2800" b="0" i="1" smtClean="0">
                                <a:solidFill>
                                  <a:schemeClr val="tx1"/>
                                </a:solidFill>
                                <a:latin typeface="Cambria Math" panose="02040503050406030204" pitchFamily="18" charset="0"/>
                              </a:rPr>
                              <m:t>𝑁</m:t>
                            </m:r>
                          </m:e>
                        </m:rad>
                      </m:den>
                    </m:f>
                  </m:oMath>
                </a14:m>
                <a:endParaRPr lang="en-US" sz="2800" b="0" dirty="0">
                  <a:solidFill>
                    <a:schemeClr val="tx1"/>
                  </a:solidFill>
                  <a:latin typeface="+mn-lt"/>
                </a:endParaRPr>
              </a:p>
              <a:p>
                <a:endParaRPr lang="en-US" sz="2800" dirty="0">
                  <a:solidFill>
                    <a:schemeClr val="tx1"/>
                  </a:solidFill>
                  <a:latin typeface="+mn-lt"/>
                </a:endParaRPr>
              </a:p>
              <a:p>
                <a:endParaRPr lang="en-US" sz="2800" b="0" dirty="0">
                  <a:solidFill>
                    <a:schemeClr val="tx1"/>
                  </a:solidFill>
                  <a:latin typeface="+mn-lt"/>
                </a:endParaRPr>
              </a:p>
              <a:p>
                <a:endParaRPr lang="en-US" sz="2800" dirty="0">
                  <a:solidFill>
                    <a:schemeClr val="tx1"/>
                  </a:solidFill>
                  <a:latin typeface="+mn-lt"/>
                </a:endParaRPr>
              </a:p>
              <a:p>
                <a:endParaRPr lang="en-US" sz="2000" dirty="0">
                  <a:solidFill>
                    <a:schemeClr val="tx1"/>
                  </a:solidFill>
                  <a:latin typeface="+mn-lt"/>
                </a:endParaRPr>
              </a:p>
              <a:p>
                <a:endParaRPr lang="en-US" sz="3600" i="1" dirty="0">
                  <a:solidFill>
                    <a:schemeClr val="tx1"/>
                  </a:solidFill>
                </a:endParaRPr>
              </a:p>
              <a:p>
                <a:endParaRPr lang="en-US" sz="3600" i="1" dirty="0">
                  <a:solidFill>
                    <a:schemeClr val="tx1"/>
                  </a:solidFill>
                  <a:latin typeface="+mn-lt"/>
                </a:endParaRPr>
              </a:p>
              <a:p>
                <a:endParaRPr lang="en-US" sz="3600" dirty="0">
                  <a:solidFill>
                    <a:schemeClr val="tx2"/>
                  </a:solidFill>
                </a:endParaRPr>
              </a:p>
              <a:p>
                <a:endParaRPr lang="en-US" sz="3600" dirty="0">
                  <a:solidFill>
                    <a:schemeClr val="tx2"/>
                  </a:solidFill>
                </a:endParaRPr>
              </a:p>
            </p:txBody>
          </p:sp>
        </mc:Choice>
        <mc:Fallback xmlns="">
          <p:sp>
            <p:nvSpPr>
              <p:cNvPr id="3" name="Text Placeholder 2"/>
              <p:cNvSpPr>
                <a:spLocks noGrp="1" noRot="1" noChangeAspect="1" noMove="1" noResize="1" noEditPoints="1" noAdjustHandles="1" noChangeArrowheads="1" noChangeShapeType="1" noTextEdit="1"/>
              </p:cNvSpPr>
              <p:nvPr>
                <p:ph type="body" sz="quarter" idx="10"/>
              </p:nvPr>
            </p:nvSpPr>
            <p:spPr>
              <a:xfrm>
                <a:off x="276683" y="987071"/>
                <a:ext cx="6706008" cy="9969460"/>
              </a:xfrm>
              <a:blipFill>
                <a:blip r:embed="rId3"/>
                <a:stretch>
                  <a:fillRect l="-1909"/>
                </a:stretch>
              </a:blipFill>
            </p:spPr>
            <p:txBody>
              <a:bodyPr/>
              <a:lstStyle/>
              <a:p>
                <a:r>
                  <a:rPr lang="en-US">
                    <a:noFill/>
                  </a:rPr>
                  <a:t> </a:t>
                </a:r>
              </a:p>
            </p:txBody>
          </p:sp>
        </mc:Fallback>
      </mc:AlternateContent>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67856" y="2251571"/>
            <a:ext cx="4996028" cy="2810266"/>
          </a:xfrm>
          <a:prstGeom prst="rect">
            <a:avLst/>
          </a:prstGeom>
        </p:spPr>
      </p:pic>
    </p:spTree>
    <p:extLst>
      <p:ext uri="{BB962C8B-B14F-4D97-AF65-F5344CB8AC3E}">
        <p14:creationId xmlns:p14="http://schemas.microsoft.com/office/powerpoint/2010/main" val="3668042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Standard error vs. standard deviation</a:t>
            </a:r>
          </a:p>
        </p:txBody>
      </p:sp>
      <mc:AlternateContent xmlns:mc="http://schemas.openxmlformats.org/markup-compatibility/2006" xmlns:a14="http://schemas.microsoft.com/office/drawing/2010/main">
        <mc:Choice Requires="a14">
          <p:sp>
            <p:nvSpPr>
              <p:cNvPr id="3" name="Text Placeholder 2"/>
              <p:cNvSpPr>
                <a:spLocks noGrp="1"/>
              </p:cNvSpPr>
              <p:nvPr>
                <p:ph type="body" sz="quarter" idx="10"/>
              </p:nvPr>
            </p:nvSpPr>
            <p:spPr>
              <a:xfrm>
                <a:off x="276683" y="987071"/>
                <a:ext cx="11004875" cy="8492005"/>
              </a:xfrm>
            </p:spPr>
            <p:txBody>
              <a:bodyPr/>
              <a:lstStyle/>
              <a:p>
                <a:endParaRPr lang="en-US" sz="2000" dirty="0">
                  <a:solidFill>
                    <a:schemeClr val="tx1"/>
                  </a:solidFill>
                  <a:latin typeface="+mn-lt"/>
                </a:endParaRPr>
              </a:p>
              <a:p>
                <a:endParaRPr lang="en-US" sz="2000" dirty="0">
                  <a:solidFill>
                    <a:schemeClr val="tx1"/>
                  </a:solidFill>
                  <a:latin typeface="+mn-lt"/>
                </a:endParaRPr>
              </a:p>
              <a:p>
                <a:r>
                  <a:rPr lang="en-US" sz="3600" dirty="0">
                    <a:solidFill>
                      <a:schemeClr val="tx2"/>
                    </a:solidFill>
                  </a:rPr>
                  <a:t>Standard error measures the dispersion in </a:t>
                </a:r>
                <a:r>
                  <a:rPr lang="en-US" sz="3600" i="1" dirty="0">
                    <a:solidFill>
                      <a:schemeClr val="tx2"/>
                    </a:solidFill>
                  </a:rPr>
                  <a:t>the estimator </a:t>
                </a:r>
                <a:r>
                  <a:rPr lang="en-US" sz="3600" dirty="0">
                    <a:solidFill>
                      <a:schemeClr val="tx2"/>
                    </a:solidFill>
                  </a:rPr>
                  <a:t>(ex. sample mean) for a given sample size </a:t>
                </a:r>
                <a:endParaRPr lang="en-US" sz="3600" i="1" dirty="0">
                  <a:solidFill>
                    <a:schemeClr val="tx2"/>
                  </a:solidFill>
                </a:endParaRPr>
              </a:p>
              <a:p>
                <a:r>
                  <a:rPr lang="en-US" sz="2400" dirty="0">
                    <a:solidFill>
                      <a:schemeClr val="tx1"/>
                    </a:solidFill>
                    <a:latin typeface="+mn-lt"/>
                  </a:rPr>
                  <a:t>The central limit theorem tells us how the variance in the population links up with the </a:t>
                </a:r>
                <a:r>
                  <a:rPr lang="en-US" sz="2400">
                    <a:solidFill>
                      <a:schemeClr val="tx1"/>
                    </a:solidFill>
                    <a:latin typeface="+mn-lt"/>
                  </a:rPr>
                  <a:t>standard error </a:t>
                </a:r>
                <a:r>
                  <a:rPr lang="en-US" sz="2400" dirty="0">
                    <a:solidFill>
                      <a:schemeClr val="tx1"/>
                    </a:solidFill>
                    <a:latin typeface="+mn-lt"/>
                  </a:rPr>
                  <a:t>in our estimator: </a:t>
                </a:r>
                <a14:m>
                  <m:oMath xmlns:m="http://schemas.openxmlformats.org/officeDocument/2006/math">
                    <m:f>
                      <m:fPr>
                        <m:ctrlPr>
                          <a:rPr lang="en-US" sz="2400" i="1" dirty="0">
                            <a:solidFill>
                              <a:schemeClr val="tx1"/>
                            </a:solidFill>
                            <a:latin typeface="Cambria Math" panose="02040503050406030204" pitchFamily="18" charset="0"/>
                          </a:rPr>
                        </m:ctrlPr>
                      </m:fPr>
                      <m:num>
                        <m:r>
                          <a:rPr lang="en-US" sz="2400" i="1" dirty="0">
                            <a:solidFill>
                              <a:schemeClr val="tx1"/>
                            </a:solidFill>
                            <a:latin typeface="Cambria Math" panose="02040503050406030204" pitchFamily="18" charset="0"/>
                          </a:rPr>
                          <m:t>𝜎</m:t>
                        </m:r>
                      </m:num>
                      <m:den>
                        <m:rad>
                          <m:radPr>
                            <m:degHide m:val="on"/>
                            <m:ctrlPr>
                              <a:rPr lang="en-US" sz="2400" i="1" dirty="0">
                                <a:solidFill>
                                  <a:schemeClr val="tx1"/>
                                </a:solidFill>
                                <a:latin typeface="Cambria Math" panose="02040503050406030204" pitchFamily="18" charset="0"/>
                              </a:rPr>
                            </m:ctrlPr>
                          </m:radPr>
                          <m:deg/>
                          <m:e>
                            <m:r>
                              <a:rPr lang="en-US" sz="2400" i="1" dirty="0">
                                <a:solidFill>
                                  <a:schemeClr val="tx1"/>
                                </a:solidFill>
                                <a:latin typeface="Cambria Math" panose="02040503050406030204" pitchFamily="18" charset="0"/>
                              </a:rPr>
                              <m:t>𝑁</m:t>
                            </m:r>
                          </m:e>
                        </m:rad>
                      </m:den>
                    </m:f>
                  </m:oMath>
                </a14:m>
                <a:endParaRPr lang="en-US" sz="1800" dirty="0">
                  <a:solidFill>
                    <a:schemeClr val="tx1"/>
                  </a:solidFill>
                  <a:latin typeface="+mn-lt"/>
                </a:endParaRPr>
              </a:p>
              <a:p>
                <a:endParaRPr lang="en-US" sz="3600" i="1" dirty="0">
                  <a:solidFill>
                    <a:schemeClr val="tx1"/>
                  </a:solidFill>
                </a:endParaRPr>
              </a:p>
              <a:p>
                <a:r>
                  <a:rPr lang="en-US" sz="2400" dirty="0">
                    <a:solidFill>
                      <a:schemeClr val="tx1"/>
                    </a:solidFill>
                  </a:rPr>
                  <a:t>Ex. fair coin flip. Heads=1, Tails=0.</a:t>
                </a:r>
              </a:p>
              <a:p>
                <a:pPr marL="514350" lvl="2" indent="-285750">
                  <a:buFont typeface="Arial" panose="020B0604020202020204" pitchFamily="34" charset="0"/>
                  <a:buChar char="•"/>
                </a:pPr>
                <a14:m>
                  <m:oMath xmlns:m="http://schemas.openxmlformats.org/officeDocument/2006/math">
                    <m:r>
                      <a:rPr lang="en-US" sz="1800" i="1">
                        <a:solidFill>
                          <a:schemeClr val="tx1"/>
                        </a:solidFill>
                        <a:latin typeface="Cambria Math" panose="02040503050406030204" pitchFamily="18" charset="0"/>
                      </a:rPr>
                      <m:t>𝜇</m:t>
                    </m:r>
                  </m:oMath>
                </a14:m>
                <a:r>
                  <a:rPr lang="en-US" sz="1800" dirty="0">
                    <a:solidFill>
                      <a:schemeClr val="tx1"/>
                    </a:solidFill>
                  </a:rPr>
                  <a:t>=0.5 </a:t>
                </a:r>
                <a14:m>
                  <m:oMath xmlns:m="http://schemas.openxmlformats.org/officeDocument/2006/math">
                    <m:r>
                      <a:rPr lang="en-US" sz="1800" i="1">
                        <a:solidFill>
                          <a:schemeClr val="tx1"/>
                        </a:solidFill>
                        <a:latin typeface="Cambria Math" panose="02040503050406030204" pitchFamily="18" charset="0"/>
                      </a:rPr>
                      <m:t>𝜎</m:t>
                    </m:r>
                    <m:r>
                      <a:rPr lang="en-US" sz="1800" i="1" dirty="0">
                        <a:solidFill>
                          <a:schemeClr val="tx1"/>
                        </a:solidFill>
                        <a:latin typeface="Cambria Math" panose="02040503050406030204" pitchFamily="18" charset="0"/>
                      </a:rPr>
                      <m:t>=0.</m:t>
                    </m:r>
                    <m:r>
                      <a:rPr lang="en-US" sz="1800" b="0" i="1" dirty="0" smtClean="0">
                        <a:solidFill>
                          <a:schemeClr val="tx1"/>
                        </a:solidFill>
                        <a:latin typeface="Cambria Math" panose="02040503050406030204" pitchFamily="18" charset="0"/>
                      </a:rPr>
                      <m:t>5</m:t>
                    </m:r>
                  </m:oMath>
                </a14:m>
                <a:endParaRPr lang="en-US" sz="1800" dirty="0">
                  <a:solidFill>
                    <a:schemeClr val="tx1"/>
                  </a:solidFill>
                </a:endParaRPr>
              </a:p>
              <a:p>
                <a:pPr marL="514350" lvl="2" indent="-285750">
                  <a:buFont typeface="Arial" panose="020B0604020202020204" pitchFamily="34" charset="0"/>
                  <a:buChar char="•"/>
                </a:pPr>
                <a:r>
                  <a:rPr lang="en-US" sz="1800" dirty="0" err="1">
                    <a:solidFill>
                      <a:schemeClr val="tx1"/>
                    </a:solidFill>
                  </a:rPr>
                  <a:t>s.e.</a:t>
                </a:r>
                <a:r>
                  <a:rPr lang="en-US" sz="1800" dirty="0">
                    <a:solidFill>
                      <a:schemeClr val="tx1"/>
                    </a:solidFill>
                  </a:rPr>
                  <a:t> = 0.5/</a:t>
                </a:r>
                <a14:m>
                  <m:oMath xmlns:m="http://schemas.openxmlformats.org/officeDocument/2006/math">
                    <m:rad>
                      <m:radPr>
                        <m:degHide m:val="on"/>
                        <m:ctrlPr>
                          <a:rPr lang="en-US" sz="1800" i="1" dirty="0">
                            <a:solidFill>
                              <a:schemeClr val="tx1"/>
                            </a:solidFill>
                            <a:latin typeface="Cambria Math" panose="02040503050406030204" pitchFamily="18" charset="0"/>
                          </a:rPr>
                        </m:ctrlPr>
                      </m:radPr>
                      <m:deg/>
                      <m:e>
                        <m:r>
                          <a:rPr lang="en-US" sz="1800" i="1" dirty="0">
                            <a:solidFill>
                              <a:schemeClr val="tx1"/>
                            </a:solidFill>
                            <a:latin typeface="Cambria Math" panose="02040503050406030204" pitchFamily="18" charset="0"/>
                          </a:rPr>
                          <m:t>𝑁</m:t>
                        </m:r>
                      </m:e>
                    </m:rad>
                  </m:oMath>
                </a14:m>
                <a:endParaRPr lang="en-US" sz="1800" dirty="0">
                  <a:solidFill>
                    <a:schemeClr val="tx1"/>
                  </a:solidFill>
                </a:endParaRPr>
              </a:p>
              <a:p>
                <a:pPr marL="742950" lvl="3" indent="-285750">
                  <a:buFont typeface="Arial" panose="020B0604020202020204" pitchFamily="34" charset="0"/>
                  <a:buChar char="•"/>
                </a:pPr>
                <a14:m>
                  <m:oMath xmlns:m="http://schemas.openxmlformats.org/officeDocument/2006/math">
                    <m:r>
                      <a:rPr lang="en-US" sz="1600" i="1" dirty="0" smtClean="0">
                        <a:solidFill>
                          <a:schemeClr val="tx1"/>
                        </a:solidFill>
                        <a:latin typeface="Cambria Math" panose="02040503050406030204" pitchFamily="18" charset="0"/>
                      </a:rPr>
                      <m:t>𝑁</m:t>
                    </m:r>
                  </m:oMath>
                </a14:m>
                <a:r>
                  <a:rPr lang="en-US" sz="1600" dirty="0">
                    <a:solidFill>
                      <a:schemeClr val="tx1"/>
                    </a:solidFill>
                  </a:rPr>
                  <a:t>=4 </a:t>
                </a:r>
                <a:r>
                  <a:rPr lang="en-US" sz="1600" dirty="0">
                    <a:solidFill>
                      <a:schemeClr val="tx1"/>
                    </a:solidFill>
                    <a:sym typeface="Wingdings" panose="05000000000000000000" pitchFamily="2" charset="2"/>
                  </a:rPr>
                  <a:t> 0.25</a:t>
                </a:r>
              </a:p>
              <a:p>
                <a:pPr marL="742950" lvl="3" indent="-285750">
                  <a:buFont typeface="Arial" panose="020B0604020202020204" pitchFamily="34" charset="0"/>
                  <a:buChar char="•"/>
                </a:pPr>
                <a14:m>
                  <m:oMath xmlns:m="http://schemas.openxmlformats.org/officeDocument/2006/math">
                    <m:r>
                      <a:rPr lang="en-US" sz="1600" i="1" dirty="0">
                        <a:solidFill>
                          <a:schemeClr val="tx1"/>
                        </a:solidFill>
                        <a:latin typeface="Cambria Math" panose="02040503050406030204" pitchFamily="18" charset="0"/>
                      </a:rPr>
                      <m:t>𝑁</m:t>
                    </m:r>
                  </m:oMath>
                </a14:m>
                <a:r>
                  <a:rPr lang="en-US" sz="1600" dirty="0">
                    <a:solidFill>
                      <a:schemeClr val="tx1"/>
                    </a:solidFill>
                  </a:rPr>
                  <a:t>=25 </a:t>
                </a:r>
                <a:r>
                  <a:rPr lang="en-US" sz="1600" dirty="0">
                    <a:solidFill>
                      <a:schemeClr val="tx1"/>
                    </a:solidFill>
                    <a:sym typeface="Wingdings" panose="05000000000000000000" pitchFamily="2" charset="2"/>
                  </a:rPr>
                  <a:t> 0.1</a:t>
                </a:r>
              </a:p>
              <a:p>
                <a:pPr marL="742950" lvl="3" indent="-285750">
                  <a:buFont typeface="Arial" panose="020B0604020202020204" pitchFamily="34" charset="0"/>
                  <a:buChar char="•"/>
                </a:pPr>
                <a14:m>
                  <m:oMath xmlns:m="http://schemas.openxmlformats.org/officeDocument/2006/math">
                    <m:r>
                      <a:rPr lang="en-US" sz="1600" i="1" dirty="0">
                        <a:solidFill>
                          <a:schemeClr val="tx1"/>
                        </a:solidFill>
                        <a:latin typeface="Cambria Math" panose="02040503050406030204" pitchFamily="18" charset="0"/>
                      </a:rPr>
                      <m:t>𝑁</m:t>
                    </m:r>
                  </m:oMath>
                </a14:m>
                <a:r>
                  <a:rPr lang="en-US" sz="1600" dirty="0">
                    <a:solidFill>
                      <a:schemeClr val="tx1"/>
                    </a:solidFill>
                  </a:rPr>
                  <a:t>=100 </a:t>
                </a:r>
                <a:r>
                  <a:rPr lang="en-US" sz="1600" dirty="0">
                    <a:solidFill>
                      <a:schemeClr val="tx1"/>
                    </a:solidFill>
                    <a:sym typeface="Wingdings" panose="05000000000000000000" pitchFamily="2" charset="2"/>
                  </a:rPr>
                  <a:t> 0.05</a:t>
                </a:r>
              </a:p>
              <a:p>
                <a:pPr lvl="3"/>
                <a:endParaRPr lang="en-US" sz="1600" dirty="0">
                  <a:solidFill>
                    <a:schemeClr val="tx1"/>
                  </a:solidFill>
                  <a:sym typeface="Wingdings" panose="05000000000000000000" pitchFamily="2" charset="2"/>
                </a:endParaRPr>
              </a:p>
              <a:p>
                <a:pPr lvl="3"/>
                <a:endParaRPr lang="en-US" sz="1600" dirty="0">
                  <a:solidFill>
                    <a:schemeClr val="tx1"/>
                  </a:solidFill>
                  <a:sym typeface="Wingdings" panose="05000000000000000000" pitchFamily="2" charset="2"/>
                </a:endParaRPr>
              </a:p>
              <a:p>
                <a:pPr marL="742950" lvl="3" indent="-285750">
                  <a:buFont typeface="Arial" panose="020B0604020202020204" pitchFamily="34" charset="0"/>
                  <a:buChar char="•"/>
                </a:pPr>
                <a:endParaRPr lang="en-US" sz="1600" dirty="0">
                  <a:solidFill>
                    <a:schemeClr val="tx1"/>
                  </a:solidFill>
                </a:endParaRPr>
              </a:p>
              <a:p>
                <a:endParaRPr lang="en-US" sz="3600" i="1" dirty="0">
                  <a:solidFill>
                    <a:schemeClr val="tx1"/>
                  </a:solidFill>
                </a:endParaRPr>
              </a:p>
              <a:p>
                <a:endParaRPr lang="en-US" sz="3600" i="1" dirty="0">
                  <a:solidFill>
                    <a:schemeClr val="tx1"/>
                  </a:solidFill>
                  <a:latin typeface="+mn-lt"/>
                </a:endParaRPr>
              </a:p>
              <a:p>
                <a:endParaRPr lang="en-US" sz="3600" dirty="0">
                  <a:solidFill>
                    <a:schemeClr val="tx2"/>
                  </a:solidFill>
                </a:endParaRPr>
              </a:p>
              <a:p>
                <a:endParaRPr lang="en-US" sz="3600" dirty="0">
                  <a:solidFill>
                    <a:schemeClr val="tx2"/>
                  </a:solidFill>
                </a:endParaRPr>
              </a:p>
            </p:txBody>
          </p:sp>
        </mc:Choice>
        <mc:Fallback xmlns="">
          <p:sp>
            <p:nvSpPr>
              <p:cNvPr id="3" name="Text Placeholder 2"/>
              <p:cNvSpPr>
                <a:spLocks noGrp="1" noRot="1" noChangeAspect="1" noMove="1" noResize="1" noEditPoints="1" noAdjustHandles="1" noChangeArrowheads="1" noChangeShapeType="1" noTextEdit="1"/>
              </p:cNvSpPr>
              <p:nvPr>
                <p:ph type="body" sz="quarter" idx="10"/>
              </p:nvPr>
            </p:nvSpPr>
            <p:spPr>
              <a:xfrm>
                <a:off x="276683" y="987071"/>
                <a:ext cx="11004875" cy="8492005"/>
              </a:xfrm>
              <a:blipFill>
                <a:blip r:embed="rId3"/>
                <a:stretch>
                  <a:fillRect l="-1163" r="-1107"/>
                </a:stretch>
              </a:blipFill>
            </p:spPr>
            <p:txBody>
              <a:bodyPr/>
              <a:lstStyle/>
              <a:p>
                <a:r>
                  <a:rPr lang="en-US">
                    <a:noFill/>
                  </a:rPr>
                  <a:t> </a:t>
                </a:r>
              </a:p>
            </p:txBody>
          </p:sp>
        </mc:Fallback>
      </mc:AlternateContent>
    </p:spTree>
    <p:extLst>
      <p:ext uri="{BB962C8B-B14F-4D97-AF65-F5344CB8AC3E}">
        <p14:creationId xmlns:p14="http://schemas.microsoft.com/office/powerpoint/2010/main" val="35716122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s.e.</a:t>
            </a:r>
            <a:r>
              <a:rPr lang="en-US" dirty="0"/>
              <a:t> vs. </a:t>
            </a:r>
            <a:r>
              <a:rPr lang="en-US" dirty="0" err="1"/>
              <a:t>s.d.</a:t>
            </a:r>
            <a:endParaRPr lang="en-US" dirty="0"/>
          </a:p>
        </p:txBody>
      </p:sp>
      <mc:AlternateContent xmlns:mc="http://schemas.openxmlformats.org/markup-compatibility/2006" xmlns:a14="http://schemas.microsoft.com/office/drawing/2010/main">
        <mc:Choice Requires="a14">
          <p:sp>
            <p:nvSpPr>
              <p:cNvPr id="3" name="Text Placeholder 2"/>
              <p:cNvSpPr>
                <a:spLocks noGrp="1"/>
              </p:cNvSpPr>
              <p:nvPr>
                <p:ph type="body" sz="quarter" idx="10"/>
              </p:nvPr>
            </p:nvSpPr>
            <p:spPr>
              <a:xfrm>
                <a:off x="276683" y="987071"/>
                <a:ext cx="11669894" cy="9682651"/>
              </a:xfrm>
            </p:spPr>
            <p:txBody>
              <a:bodyPr/>
              <a:lstStyle/>
              <a:p>
                <a:endParaRPr lang="en-US" sz="2000" dirty="0">
                  <a:solidFill>
                    <a:schemeClr val="tx1"/>
                  </a:solidFill>
                  <a:latin typeface="+mn-lt"/>
                </a:endParaRPr>
              </a:p>
              <a:p>
                <a:r>
                  <a:rPr lang="en-US" sz="3600" dirty="0">
                    <a:solidFill>
                      <a:schemeClr val="tx2"/>
                    </a:solidFill>
                  </a:rPr>
                  <a:t>Central limit theorem says the distribution </a:t>
                </a:r>
                <a:r>
                  <a:rPr lang="en-US" sz="3600" i="1" dirty="0">
                    <a:solidFill>
                      <a:schemeClr val="tx2"/>
                    </a:solidFill>
                  </a:rPr>
                  <a:t>of the estimator </a:t>
                </a:r>
                <a:r>
                  <a:rPr lang="en-US" sz="3600" dirty="0">
                    <a:solidFill>
                      <a:schemeClr val="tx2"/>
                    </a:solidFill>
                  </a:rPr>
                  <a:t>will be </a:t>
                </a:r>
                <a:r>
                  <a:rPr lang="en-US" sz="3600" dirty="0" err="1">
                    <a:solidFill>
                      <a:schemeClr val="tx2"/>
                    </a:solidFill>
                  </a:rPr>
                  <a:t>Guassian</a:t>
                </a:r>
                <a:r>
                  <a:rPr lang="en-US" sz="3600" dirty="0">
                    <a:solidFill>
                      <a:schemeClr val="tx2"/>
                    </a:solidFill>
                  </a:rPr>
                  <a:t> for </a:t>
                </a:r>
                <a:r>
                  <a:rPr lang="en-US" sz="3600" i="1" dirty="0">
                    <a:solidFill>
                      <a:schemeClr val="tx2"/>
                    </a:solidFill>
                  </a:rPr>
                  <a:t>any</a:t>
                </a:r>
                <a:r>
                  <a:rPr lang="en-US" sz="3600" dirty="0">
                    <a:solidFill>
                      <a:schemeClr val="tx2"/>
                    </a:solidFill>
                  </a:rPr>
                  <a:t> population distribution with finite mean and variance</a:t>
                </a:r>
              </a:p>
              <a:p>
                <a:r>
                  <a:rPr lang="en-US" sz="2000" dirty="0">
                    <a:solidFill>
                      <a:schemeClr val="tx1"/>
                    </a:solidFill>
                    <a:latin typeface="+mn-lt"/>
                  </a:rPr>
                  <a:t>The distribution of the sample mean is bell-shaped, “no matter what” the distribution of the underlying variable</a:t>
                </a:r>
              </a:p>
              <a:p>
                <a:endParaRPr lang="en-US" sz="3600" i="1" dirty="0">
                  <a:solidFill>
                    <a:schemeClr val="tx2"/>
                  </a:solidFill>
                </a:endParaRPr>
              </a:p>
              <a:p>
                <a:r>
                  <a:rPr lang="en-US" sz="3600" dirty="0">
                    <a:solidFill>
                      <a:schemeClr val="tx2"/>
                    </a:solidFill>
                  </a:rPr>
                  <a:t>As </a:t>
                </a:r>
                <a14:m>
                  <m:oMath xmlns:m="http://schemas.openxmlformats.org/officeDocument/2006/math">
                    <m:r>
                      <a:rPr lang="en-US" sz="3600" i="1" dirty="0" smtClean="0">
                        <a:solidFill>
                          <a:schemeClr val="tx2"/>
                        </a:solidFill>
                        <a:latin typeface="Cambria Math" panose="02040503050406030204" pitchFamily="18" charset="0"/>
                      </a:rPr>
                      <m:t>𝑁</m:t>
                    </m:r>
                  </m:oMath>
                </a14:m>
                <a:r>
                  <a:rPr lang="en-US" sz="3600" dirty="0">
                    <a:solidFill>
                      <a:schemeClr val="tx2"/>
                    </a:solidFill>
                  </a:rPr>
                  <a:t> increases, the distribution will “collapse” to the true population mean</a:t>
                </a:r>
              </a:p>
              <a:p>
                <a:endParaRPr lang="en-US" sz="3600" dirty="0">
                  <a:solidFill>
                    <a:schemeClr val="tx2"/>
                  </a:solidFill>
                </a:endParaRPr>
              </a:p>
              <a:p>
                <a:endParaRPr lang="en-US" sz="2800" b="0" dirty="0">
                  <a:solidFill>
                    <a:schemeClr val="tx1"/>
                  </a:solidFill>
                  <a:latin typeface="+mn-lt"/>
                </a:endParaRPr>
              </a:p>
              <a:p>
                <a:endParaRPr lang="en-US" sz="2800" dirty="0">
                  <a:solidFill>
                    <a:schemeClr val="tx1"/>
                  </a:solidFill>
                  <a:latin typeface="+mn-lt"/>
                </a:endParaRPr>
              </a:p>
              <a:p>
                <a:endParaRPr lang="en-US" sz="2800" b="0" dirty="0">
                  <a:solidFill>
                    <a:schemeClr val="tx1"/>
                  </a:solidFill>
                  <a:latin typeface="+mn-lt"/>
                </a:endParaRPr>
              </a:p>
              <a:p>
                <a:endParaRPr lang="en-US" sz="2800" dirty="0">
                  <a:solidFill>
                    <a:schemeClr val="tx1"/>
                  </a:solidFill>
                  <a:latin typeface="+mn-lt"/>
                </a:endParaRPr>
              </a:p>
              <a:p>
                <a:endParaRPr lang="en-US" sz="2000" dirty="0">
                  <a:solidFill>
                    <a:schemeClr val="tx1"/>
                  </a:solidFill>
                  <a:latin typeface="+mn-lt"/>
                </a:endParaRPr>
              </a:p>
              <a:p>
                <a:endParaRPr lang="en-US" sz="3600" i="1" dirty="0">
                  <a:solidFill>
                    <a:schemeClr val="tx1"/>
                  </a:solidFill>
                </a:endParaRPr>
              </a:p>
              <a:p>
                <a:endParaRPr lang="en-US" sz="3600" i="1" dirty="0">
                  <a:solidFill>
                    <a:schemeClr val="tx1"/>
                  </a:solidFill>
                  <a:latin typeface="+mn-lt"/>
                </a:endParaRPr>
              </a:p>
              <a:p>
                <a:endParaRPr lang="en-US" sz="3600" dirty="0">
                  <a:solidFill>
                    <a:schemeClr val="tx2"/>
                  </a:solidFill>
                </a:endParaRPr>
              </a:p>
              <a:p>
                <a:endParaRPr lang="en-US" sz="3600" dirty="0">
                  <a:solidFill>
                    <a:schemeClr val="tx2"/>
                  </a:solidFill>
                </a:endParaRPr>
              </a:p>
            </p:txBody>
          </p:sp>
        </mc:Choice>
        <mc:Fallback xmlns="">
          <p:sp>
            <p:nvSpPr>
              <p:cNvPr id="3" name="Text Placeholder 2"/>
              <p:cNvSpPr>
                <a:spLocks noGrp="1" noRot="1" noChangeAspect="1" noMove="1" noResize="1" noEditPoints="1" noAdjustHandles="1" noChangeArrowheads="1" noChangeShapeType="1" noTextEdit="1"/>
              </p:cNvSpPr>
              <p:nvPr>
                <p:ph type="body" sz="quarter" idx="10"/>
              </p:nvPr>
            </p:nvSpPr>
            <p:spPr>
              <a:xfrm>
                <a:off x="276683" y="987071"/>
                <a:ext cx="11669894" cy="9682651"/>
              </a:xfrm>
              <a:blipFill>
                <a:blip r:embed="rId3"/>
                <a:stretch>
                  <a:fillRect l="-1097"/>
                </a:stretch>
              </a:blipFill>
            </p:spPr>
            <p:txBody>
              <a:bodyPr/>
              <a:lstStyle/>
              <a:p>
                <a:r>
                  <a:rPr lang="en-US">
                    <a:noFill/>
                  </a:rPr>
                  <a:t> </a:t>
                </a:r>
              </a:p>
            </p:txBody>
          </p:sp>
        </mc:Fallback>
      </mc:AlternateContent>
    </p:spTree>
    <p:extLst>
      <p:ext uri="{BB962C8B-B14F-4D97-AF65-F5344CB8AC3E}">
        <p14:creationId xmlns:p14="http://schemas.microsoft.com/office/powerpoint/2010/main" val="3501487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r>
                  <a:rPr lang="en-US" dirty="0"/>
                  <a:t>Statistical uncertainty and </a:t>
                </a:r>
                <a14:m>
                  <m:oMath xmlns:m="http://schemas.openxmlformats.org/officeDocument/2006/math">
                    <m:rad>
                      <m:radPr>
                        <m:degHide m:val="on"/>
                        <m:ctrlPr>
                          <a:rPr lang="en-US" i="1" dirty="0">
                            <a:solidFill>
                              <a:schemeClr val="tx1"/>
                            </a:solidFill>
                            <a:latin typeface="Cambria Math" panose="02040503050406030204" pitchFamily="18" charset="0"/>
                          </a:rPr>
                        </m:ctrlPr>
                      </m:radPr>
                      <m:deg/>
                      <m:e>
                        <m:r>
                          <a:rPr lang="en-US" i="1" dirty="0">
                            <a:solidFill>
                              <a:schemeClr val="tx1"/>
                            </a:solidFill>
                            <a:latin typeface="Cambria Math" panose="02040503050406030204" pitchFamily="18" charset="0"/>
                          </a:rPr>
                          <m:t>𝑁</m:t>
                        </m:r>
                      </m:e>
                    </m:rad>
                  </m:oMath>
                </a14:m>
                <a:endParaRPr lang="en-US"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 Placeholder 2"/>
              <p:cNvSpPr>
                <a:spLocks noGrp="1"/>
              </p:cNvSpPr>
              <p:nvPr>
                <p:ph type="body" sz="quarter" idx="10"/>
              </p:nvPr>
            </p:nvSpPr>
            <p:spPr>
              <a:xfrm>
                <a:off x="276683" y="987071"/>
                <a:ext cx="3947359" cy="8005268"/>
              </a:xfrm>
            </p:spPr>
            <p:txBody>
              <a:bodyPr/>
              <a:lstStyle/>
              <a:p>
                <a:endParaRPr lang="en-US" sz="3600" i="1" dirty="0">
                  <a:solidFill>
                    <a:schemeClr val="tx1"/>
                  </a:solidFill>
                </a:endParaRPr>
              </a:p>
              <a:p>
                <a:r>
                  <a:rPr lang="en-US" sz="2400" dirty="0">
                    <a:solidFill>
                      <a:schemeClr val="tx1"/>
                    </a:solidFill>
                  </a:rPr>
                  <a:t>Ex. fair coin flip. Heads=1, Tails=0.</a:t>
                </a:r>
              </a:p>
              <a:p>
                <a:pPr marL="514350" lvl="2" indent="-285750">
                  <a:buFont typeface="Arial" panose="020B0604020202020204" pitchFamily="34" charset="0"/>
                  <a:buChar char="•"/>
                </a:pPr>
                <a14:m>
                  <m:oMath xmlns:m="http://schemas.openxmlformats.org/officeDocument/2006/math">
                    <m:r>
                      <a:rPr lang="en-US" sz="1800" i="1">
                        <a:solidFill>
                          <a:schemeClr val="tx1"/>
                        </a:solidFill>
                        <a:latin typeface="Cambria Math" panose="02040503050406030204" pitchFamily="18" charset="0"/>
                      </a:rPr>
                      <m:t>𝜇</m:t>
                    </m:r>
                  </m:oMath>
                </a14:m>
                <a:r>
                  <a:rPr lang="en-US" sz="1800" dirty="0">
                    <a:solidFill>
                      <a:schemeClr val="tx1"/>
                    </a:solidFill>
                  </a:rPr>
                  <a:t>=0.5 </a:t>
                </a:r>
                <a14:m>
                  <m:oMath xmlns:m="http://schemas.openxmlformats.org/officeDocument/2006/math">
                    <m:r>
                      <a:rPr lang="en-US" sz="1800" i="1">
                        <a:solidFill>
                          <a:schemeClr val="tx1"/>
                        </a:solidFill>
                        <a:latin typeface="Cambria Math" panose="02040503050406030204" pitchFamily="18" charset="0"/>
                      </a:rPr>
                      <m:t>𝜎</m:t>
                    </m:r>
                    <m:r>
                      <a:rPr lang="en-US" sz="1800" i="1" dirty="0">
                        <a:solidFill>
                          <a:schemeClr val="tx1"/>
                        </a:solidFill>
                        <a:latin typeface="Cambria Math" panose="02040503050406030204" pitchFamily="18" charset="0"/>
                      </a:rPr>
                      <m:t>=0.</m:t>
                    </m:r>
                    <m:r>
                      <a:rPr lang="en-US" sz="1800" b="0" i="1" dirty="0" smtClean="0">
                        <a:solidFill>
                          <a:schemeClr val="tx1"/>
                        </a:solidFill>
                        <a:latin typeface="Cambria Math" panose="02040503050406030204" pitchFamily="18" charset="0"/>
                      </a:rPr>
                      <m:t>5</m:t>
                    </m:r>
                  </m:oMath>
                </a14:m>
                <a:endParaRPr lang="en-US" sz="1800" dirty="0">
                  <a:solidFill>
                    <a:schemeClr val="tx1"/>
                  </a:solidFill>
                </a:endParaRPr>
              </a:p>
              <a:p>
                <a:pPr marL="514350" lvl="2" indent="-285750">
                  <a:buFont typeface="Arial" panose="020B0604020202020204" pitchFamily="34" charset="0"/>
                  <a:buChar char="•"/>
                </a:pPr>
                <a:r>
                  <a:rPr lang="en-US" sz="1800" dirty="0" err="1">
                    <a:solidFill>
                      <a:schemeClr val="tx1"/>
                    </a:solidFill>
                  </a:rPr>
                  <a:t>s.e.</a:t>
                </a:r>
                <a:r>
                  <a:rPr lang="en-US" sz="1800" dirty="0">
                    <a:solidFill>
                      <a:schemeClr val="tx1"/>
                    </a:solidFill>
                  </a:rPr>
                  <a:t> = 0.5/</a:t>
                </a:r>
                <a14:m>
                  <m:oMath xmlns:m="http://schemas.openxmlformats.org/officeDocument/2006/math">
                    <m:rad>
                      <m:radPr>
                        <m:degHide m:val="on"/>
                        <m:ctrlPr>
                          <a:rPr lang="en-US" sz="1800" i="1" dirty="0">
                            <a:solidFill>
                              <a:schemeClr val="tx1"/>
                            </a:solidFill>
                            <a:latin typeface="Cambria Math" panose="02040503050406030204" pitchFamily="18" charset="0"/>
                          </a:rPr>
                        </m:ctrlPr>
                      </m:radPr>
                      <m:deg/>
                      <m:e>
                        <m:r>
                          <a:rPr lang="en-US" sz="1800" i="1" dirty="0">
                            <a:solidFill>
                              <a:schemeClr val="tx1"/>
                            </a:solidFill>
                            <a:latin typeface="Cambria Math" panose="02040503050406030204" pitchFamily="18" charset="0"/>
                          </a:rPr>
                          <m:t>𝑁</m:t>
                        </m:r>
                      </m:e>
                    </m:rad>
                  </m:oMath>
                </a14:m>
                <a:endParaRPr lang="en-US" sz="1800" dirty="0">
                  <a:solidFill>
                    <a:schemeClr val="tx1"/>
                  </a:solidFill>
                </a:endParaRPr>
              </a:p>
              <a:p>
                <a:pPr lvl="3"/>
                <a:endParaRPr lang="en-US" sz="1600" dirty="0">
                  <a:solidFill>
                    <a:schemeClr val="tx1"/>
                  </a:solidFill>
                  <a:sym typeface="Wingdings" panose="05000000000000000000" pitchFamily="2" charset="2"/>
                </a:endParaRPr>
              </a:p>
              <a:p>
                <a:pPr lvl="1"/>
                <a:endParaRPr lang="en-US" sz="1800" dirty="0">
                  <a:solidFill>
                    <a:schemeClr val="tx1"/>
                  </a:solidFill>
                  <a:sym typeface="Wingdings" panose="05000000000000000000" pitchFamily="2" charset="2"/>
                </a:endParaRPr>
              </a:p>
              <a:p>
                <a:pPr lvl="1"/>
                <a:endParaRPr lang="en-US" sz="1800" dirty="0">
                  <a:solidFill>
                    <a:schemeClr val="tx1"/>
                  </a:solidFill>
                  <a:sym typeface="Wingdings" panose="05000000000000000000" pitchFamily="2" charset="2"/>
                </a:endParaRPr>
              </a:p>
              <a:p>
                <a:pPr lvl="1"/>
                <a:r>
                  <a:rPr lang="en-US" sz="1800" dirty="0">
                    <a:solidFill>
                      <a:schemeClr val="tx1"/>
                    </a:solidFill>
                    <a:sym typeface="Wingdings" panose="05000000000000000000" pitchFamily="2" charset="2"/>
                  </a:rPr>
                  <a:t>Ex. Points</a:t>
                </a:r>
              </a:p>
              <a:p>
                <a:pPr lvl="1"/>
                <a14:m>
                  <m:oMathPara xmlns:m="http://schemas.openxmlformats.org/officeDocument/2006/math">
                    <m:oMathParaPr>
                      <m:jc m:val="center"/>
                    </m:oMathParaPr>
                    <m:oMath xmlns:m="http://schemas.openxmlformats.org/officeDocument/2006/math">
                      <m:rad>
                        <m:radPr>
                          <m:degHide m:val="on"/>
                          <m:ctrlPr>
                            <a:rPr lang="en-US" i="1" dirty="0">
                              <a:solidFill>
                                <a:schemeClr val="tx1"/>
                              </a:solidFill>
                              <a:latin typeface="Cambria Math" panose="02040503050406030204" pitchFamily="18" charset="0"/>
                            </a:rPr>
                          </m:ctrlPr>
                        </m:radPr>
                        <m:deg/>
                        <m:e>
                          <m:r>
                            <a:rPr lang="en-US" b="0" i="1" dirty="0" smtClean="0">
                              <a:solidFill>
                                <a:schemeClr val="tx1"/>
                              </a:solidFill>
                              <a:latin typeface="Cambria Math" panose="02040503050406030204" pitchFamily="18" charset="0"/>
                            </a:rPr>
                            <m:t>100</m:t>
                          </m:r>
                        </m:e>
                      </m:rad>
                      <m:r>
                        <a:rPr lang="en-US" b="0" i="0" dirty="0" smtClean="0">
                          <a:solidFill>
                            <a:schemeClr val="tx1"/>
                          </a:solidFill>
                          <a:latin typeface="Cambria Math" panose="02040503050406030204" pitchFamily="18" charset="0"/>
                        </a:rPr>
                        <m:t>=10</m:t>
                      </m:r>
                    </m:oMath>
                  </m:oMathPara>
                </a14:m>
                <a:endParaRPr lang="en-US" sz="3800" dirty="0">
                  <a:solidFill>
                    <a:schemeClr val="tx1"/>
                  </a:solidFill>
                  <a:sym typeface="Wingdings" panose="05000000000000000000" pitchFamily="2" charset="2"/>
                </a:endParaRPr>
              </a:p>
              <a:p>
                <a:pPr lvl="1"/>
                <a14:m>
                  <m:oMathPara xmlns:m="http://schemas.openxmlformats.org/officeDocument/2006/math">
                    <m:oMathParaPr>
                      <m:jc m:val="centerGroup"/>
                    </m:oMathParaPr>
                    <m:oMath xmlns:m="http://schemas.openxmlformats.org/officeDocument/2006/math">
                      <m:rad>
                        <m:radPr>
                          <m:degHide m:val="on"/>
                          <m:ctrlPr>
                            <a:rPr lang="en-US" sz="1800" i="1" dirty="0">
                              <a:solidFill>
                                <a:schemeClr val="tx1"/>
                              </a:solidFill>
                              <a:latin typeface="Cambria Math" panose="02040503050406030204" pitchFamily="18" charset="0"/>
                            </a:rPr>
                          </m:ctrlPr>
                        </m:radPr>
                        <m:deg/>
                        <m:e>
                          <m:r>
                            <a:rPr lang="en-US" sz="1800" b="0" i="1" dirty="0" smtClean="0">
                              <a:solidFill>
                                <a:schemeClr val="tx1"/>
                              </a:solidFill>
                              <a:latin typeface="Cambria Math" panose="02040503050406030204" pitchFamily="18" charset="0"/>
                            </a:rPr>
                            <m:t>400</m:t>
                          </m:r>
                        </m:e>
                      </m:rad>
                      <m:r>
                        <a:rPr lang="en-US" sz="1800" dirty="0">
                          <a:solidFill>
                            <a:schemeClr val="tx1"/>
                          </a:solidFill>
                          <a:latin typeface="Cambria Math" panose="02040503050406030204" pitchFamily="18" charset="0"/>
                        </a:rPr>
                        <m:t>=</m:t>
                      </m:r>
                      <m:r>
                        <a:rPr lang="en-US" sz="1800" b="0" i="0" dirty="0" smtClean="0">
                          <a:solidFill>
                            <a:schemeClr val="tx1"/>
                          </a:solidFill>
                          <a:latin typeface="Cambria Math" panose="02040503050406030204" pitchFamily="18" charset="0"/>
                        </a:rPr>
                        <m:t>20</m:t>
                      </m:r>
                    </m:oMath>
                  </m:oMathPara>
                </a14:m>
                <a:endParaRPr lang="en-US" sz="3600" dirty="0">
                  <a:solidFill>
                    <a:schemeClr val="tx1"/>
                  </a:solidFill>
                  <a:sym typeface="Wingdings" panose="05000000000000000000" pitchFamily="2" charset="2"/>
                </a:endParaRPr>
              </a:p>
              <a:p>
                <a:pPr lvl="1"/>
                <a14:m>
                  <m:oMathPara xmlns:m="http://schemas.openxmlformats.org/officeDocument/2006/math">
                    <m:oMathParaPr>
                      <m:jc m:val="centerGroup"/>
                    </m:oMathParaPr>
                    <m:oMath xmlns:m="http://schemas.openxmlformats.org/officeDocument/2006/math">
                      <m:rad>
                        <m:radPr>
                          <m:degHide m:val="on"/>
                          <m:ctrlPr>
                            <a:rPr lang="en-US" sz="1800" i="1" dirty="0">
                              <a:solidFill>
                                <a:schemeClr val="tx1"/>
                              </a:solidFill>
                              <a:latin typeface="Cambria Math" panose="02040503050406030204" pitchFamily="18" charset="0"/>
                            </a:rPr>
                          </m:ctrlPr>
                        </m:radPr>
                        <m:deg/>
                        <m:e>
                          <m:r>
                            <a:rPr lang="en-US" sz="1800" i="1" dirty="0">
                              <a:solidFill>
                                <a:schemeClr val="tx1"/>
                              </a:solidFill>
                              <a:latin typeface="Cambria Math" panose="02040503050406030204" pitchFamily="18" charset="0"/>
                            </a:rPr>
                            <m:t>1</m:t>
                          </m:r>
                          <m:r>
                            <a:rPr lang="en-US" sz="1800" b="0" i="1" dirty="0" smtClean="0">
                              <a:solidFill>
                                <a:schemeClr val="tx1"/>
                              </a:solidFill>
                              <a:latin typeface="Cambria Math" panose="02040503050406030204" pitchFamily="18" charset="0"/>
                            </a:rPr>
                            <m:t>000</m:t>
                          </m:r>
                        </m:e>
                      </m:rad>
                      <m:r>
                        <a:rPr lang="en-US" sz="1800" dirty="0">
                          <a:solidFill>
                            <a:schemeClr val="tx1"/>
                          </a:solidFill>
                          <a:latin typeface="Cambria Math" panose="02040503050406030204" pitchFamily="18" charset="0"/>
                        </a:rPr>
                        <m:t>=</m:t>
                      </m:r>
                      <m:r>
                        <a:rPr lang="en-US" sz="1800" b="0" i="0" dirty="0" smtClean="0">
                          <a:solidFill>
                            <a:schemeClr val="tx1"/>
                          </a:solidFill>
                          <a:latin typeface="Cambria Math" panose="02040503050406030204" pitchFamily="18" charset="0"/>
                        </a:rPr>
                        <m:t>33</m:t>
                      </m:r>
                    </m:oMath>
                  </m:oMathPara>
                </a14:m>
                <a:endParaRPr lang="en-US" sz="3600" dirty="0">
                  <a:solidFill>
                    <a:schemeClr val="tx1"/>
                  </a:solidFill>
                  <a:sym typeface="Wingdings" panose="05000000000000000000" pitchFamily="2" charset="2"/>
                </a:endParaRPr>
              </a:p>
              <a:p>
                <a:pPr lvl="1"/>
                <a:endParaRPr lang="en-US" sz="1800" dirty="0">
                  <a:solidFill>
                    <a:schemeClr val="tx1"/>
                  </a:solidFill>
                  <a:sym typeface="Wingdings" panose="05000000000000000000" pitchFamily="2" charset="2"/>
                </a:endParaRPr>
              </a:p>
              <a:p>
                <a:pPr lvl="1"/>
                <a:endParaRPr lang="en-US" sz="1800" dirty="0">
                  <a:solidFill>
                    <a:schemeClr val="tx1"/>
                  </a:solidFill>
                  <a:sym typeface="Wingdings" panose="05000000000000000000" pitchFamily="2" charset="2"/>
                </a:endParaRPr>
              </a:p>
              <a:p>
                <a:pPr lvl="1"/>
                <a:endParaRPr lang="en-US" sz="1800" dirty="0">
                  <a:solidFill>
                    <a:schemeClr val="tx1"/>
                  </a:solidFill>
                  <a:sym typeface="Wingdings" panose="05000000000000000000" pitchFamily="2" charset="2"/>
                </a:endParaRPr>
              </a:p>
              <a:p>
                <a:pPr lvl="3"/>
                <a:endParaRPr lang="en-US" sz="1600" dirty="0">
                  <a:solidFill>
                    <a:schemeClr val="tx1"/>
                  </a:solidFill>
                  <a:sym typeface="Wingdings" panose="05000000000000000000" pitchFamily="2" charset="2"/>
                </a:endParaRPr>
              </a:p>
              <a:p>
                <a:pPr marL="742950" lvl="3" indent="-285750">
                  <a:buFont typeface="Arial" panose="020B0604020202020204" pitchFamily="34" charset="0"/>
                  <a:buChar char="•"/>
                </a:pPr>
                <a:endParaRPr lang="en-US" sz="1600" dirty="0">
                  <a:solidFill>
                    <a:schemeClr val="tx1"/>
                  </a:solidFill>
                </a:endParaRPr>
              </a:p>
              <a:p>
                <a:endParaRPr lang="en-US" sz="3600" i="1" dirty="0">
                  <a:solidFill>
                    <a:schemeClr val="tx1"/>
                  </a:solidFill>
                </a:endParaRPr>
              </a:p>
              <a:p>
                <a:endParaRPr lang="en-US" sz="3600" i="1" dirty="0">
                  <a:solidFill>
                    <a:schemeClr val="tx1"/>
                  </a:solidFill>
                  <a:latin typeface="+mn-lt"/>
                </a:endParaRPr>
              </a:p>
              <a:p>
                <a:endParaRPr lang="en-US" sz="3600" dirty="0">
                  <a:solidFill>
                    <a:schemeClr val="tx2"/>
                  </a:solidFill>
                </a:endParaRPr>
              </a:p>
              <a:p>
                <a:endParaRPr lang="en-US" sz="3600" dirty="0">
                  <a:solidFill>
                    <a:schemeClr val="tx2"/>
                  </a:solidFill>
                </a:endParaRPr>
              </a:p>
            </p:txBody>
          </p:sp>
        </mc:Choice>
        <mc:Fallback xmlns="">
          <p:sp>
            <p:nvSpPr>
              <p:cNvPr id="3" name="Text Placeholder 2"/>
              <p:cNvSpPr>
                <a:spLocks noGrp="1" noRot="1" noChangeAspect="1" noMove="1" noResize="1" noEditPoints="1" noAdjustHandles="1" noChangeArrowheads="1" noChangeShapeType="1" noTextEdit="1"/>
              </p:cNvSpPr>
              <p:nvPr>
                <p:ph type="body" sz="quarter" idx="10"/>
              </p:nvPr>
            </p:nvSpPr>
            <p:spPr>
              <a:xfrm>
                <a:off x="276683" y="987071"/>
                <a:ext cx="3947359" cy="8005268"/>
              </a:xfrm>
              <a:blipFill>
                <a:blip r:embed="rId4"/>
                <a:stretch>
                  <a:fillRect l="-926"/>
                </a:stretch>
              </a:blipFill>
            </p:spPr>
            <p:txBody>
              <a:bodyPr/>
              <a:lstStyle/>
              <a:p>
                <a:r>
                  <a:rPr lang="en-US">
                    <a:noFill/>
                  </a:rPr>
                  <a:t> </a:t>
                </a:r>
              </a:p>
            </p:txBody>
          </p:sp>
        </mc:Fallback>
      </mc:AlternateContent>
      <p:sp>
        <p:nvSpPr>
          <p:cNvPr id="4" name="Oval 3"/>
          <p:cNvSpPr/>
          <p:nvPr/>
        </p:nvSpPr>
        <p:spPr bwMode="auto">
          <a:xfrm>
            <a:off x="5234860" y="4971462"/>
            <a:ext cx="223025" cy="208156"/>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7" name="Oval 6"/>
          <p:cNvSpPr/>
          <p:nvPr/>
        </p:nvSpPr>
        <p:spPr bwMode="auto">
          <a:xfrm>
            <a:off x="10592697" y="2751128"/>
            <a:ext cx="223025" cy="208156"/>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8" name="Oval 7"/>
          <p:cNvSpPr/>
          <p:nvPr/>
        </p:nvSpPr>
        <p:spPr bwMode="auto">
          <a:xfrm>
            <a:off x="7042936" y="3903939"/>
            <a:ext cx="223025" cy="208156"/>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aphicFrame>
        <p:nvGraphicFramePr>
          <p:cNvPr id="9" name="Chart 8"/>
          <p:cNvGraphicFramePr>
            <a:graphicFrameLocks/>
          </p:cNvGraphicFramePr>
          <p:nvPr>
            <p:extLst>
              <p:ext uri="{D42A27DB-BD31-4B8C-83A1-F6EECF244321}">
                <p14:modId xmlns:p14="http://schemas.microsoft.com/office/powerpoint/2010/main" val="896837583"/>
              </p:ext>
            </p:extLst>
          </p:nvPr>
        </p:nvGraphicFramePr>
        <p:xfrm>
          <a:off x="4435496" y="2009843"/>
          <a:ext cx="7728388" cy="4370138"/>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4087500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Standard error and sample size</a:t>
            </a:r>
          </a:p>
        </p:txBody>
      </p:sp>
      <mc:AlternateContent xmlns:mc="http://schemas.openxmlformats.org/markup-compatibility/2006" xmlns:a14="http://schemas.microsoft.com/office/drawing/2010/main">
        <mc:Choice Requires="a14">
          <p:sp>
            <p:nvSpPr>
              <p:cNvPr id="3" name="Text Placeholder 2"/>
              <p:cNvSpPr>
                <a:spLocks noGrp="1"/>
              </p:cNvSpPr>
              <p:nvPr>
                <p:ph type="body" sz="quarter" idx="10"/>
              </p:nvPr>
            </p:nvSpPr>
            <p:spPr>
              <a:xfrm>
                <a:off x="276683" y="987071"/>
                <a:ext cx="11004875" cy="7076745"/>
              </a:xfrm>
            </p:spPr>
            <p:txBody>
              <a:bodyPr/>
              <a:lstStyle/>
              <a:p>
                <a:endParaRPr lang="en-US" sz="3600" i="1" dirty="0">
                  <a:solidFill>
                    <a:schemeClr val="tx1"/>
                  </a:solidFill>
                </a:endParaRPr>
              </a:p>
              <a:p>
                <a:r>
                  <a:rPr lang="en-US" sz="2400" dirty="0">
                    <a:solidFill>
                      <a:schemeClr val="tx1"/>
                    </a:solidFill>
                  </a:rPr>
                  <a:t>Ex. fair coin flip. Heads=1, Tails=0.</a:t>
                </a:r>
              </a:p>
              <a:p>
                <a:pPr marL="514350" lvl="2" indent="-285750">
                  <a:buFont typeface="Arial" panose="020B0604020202020204" pitchFamily="34" charset="0"/>
                  <a:buChar char="•"/>
                </a:pPr>
                <a14:m>
                  <m:oMath xmlns:m="http://schemas.openxmlformats.org/officeDocument/2006/math">
                    <m:r>
                      <a:rPr lang="en-US" sz="1800" i="1">
                        <a:solidFill>
                          <a:schemeClr val="tx1"/>
                        </a:solidFill>
                        <a:latin typeface="Cambria Math" panose="02040503050406030204" pitchFamily="18" charset="0"/>
                      </a:rPr>
                      <m:t>𝜇</m:t>
                    </m:r>
                  </m:oMath>
                </a14:m>
                <a:r>
                  <a:rPr lang="en-US" sz="1800" dirty="0">
                    <a:solidFill>
                      <a:schemeClr val="tx1"/>
                    </a:solidFill>
                  </a:rPr>
                  <a:t>=0.5 </a:t>
                </a:r>
                <a14:m>
                  <m:oMath xmlns:m="http://schemas.openxmlformats.org/officeDocument/2006/math">
                    <m:r>
                      <a:rPr lang="en-US" sz="1800" i="1">
                        <a:solidFill>
                          <a:schemeClr val="tx1"/>
                        </a:solidFill>
                        <a:latin typeface="Cambria Math" panose="02040503050406030204" pitchFamily="18" charset="0"/>
                      </a:rPr>
                      <m:t>𝜎</m:t>
                    </m:r>
                    <m:r>
                      <a:rPr lang="en-US" sz="1800" i="1" dirty="0">
                        <a:solidFill>
                          <a:schemeClr val="tx1"/>
                        </a:solidFill>
                        <a:latin typeface="Cambria Math" panose="02040503050406030204" pitchFamily="18" charset="0"/>
                      </a:rPr>
                      <m:t>=0.</m:t>
                    </m:r>
                    <m:r>
                      <a:rPr lang="en-US" sz="1800" b="0" i="1" dirty="0" smtClean="0">
                        <a:solidFill>
                          <a:schemeClr val="tx1"/>
                        </a:solidFill>
                        <a:latin typeface="Cambria Math" panose="02040503050406030204" pitchFamily="18" charset="0"/>
                      </a:rPr>
                      <m:t>5</m:t>
                    </m:r>
                  </m:oMath>
                </a14:m>
                <a:endParaRPr lang="en-US" sz="1800" dirty="0">
                  <a:solidFill>
                    <a:schemeClr val="tx1"/>
                  </a:solidFill>
                </a:endParaRPr>
              </a:p>
              <a:p>
                <a:pPr marL="514350" lvl="2" indent="-285750">
                  <a:buFont typeface="Arial" panose="020B0604020202020204" pitchFamily="34" charset="0"/>
                  <a:buChar char="•"/>
                </a:pPr>
                <a:r>
                  <a:rPr lang="en-US" sz="1800" dirty="0" err="1">
                    <a:solidFill>
                      <a:schemeClr val="tx1"/>
                    </a:solidFill>
                  </a:rPr>
                  <a:t>s.e.</a:t>
                </a:r>
                <a:r>
                  <a:rPr lang="en-US" sz="1800" dirty="0">
                    <a:solidFill>
                      <a:schemeClr val="tx1"/>
                    </a:solidFill>
                  </a:rPr>
                  <a:t> = 0.5/</a:t>
                </a:r>
                <a14:m>
                  <m:oMath xmlns:m="http://schemas.openxmlformats.org/officeDocument/2006/math">
                    <m:rad>
                      <m:radPr>
                        <m:degHide m:val="on"/>
                        <m:ctrlPr>
                          <a:rPr lang="en-US" sz="1800" i="1" dirty="0">
                            <a:solidFill>
                              <a:schemeClr val="tx1"/>
                            </a:solidFill>
                            <a:latin typeface="Cambria Math" panose="02040503050406030204" pitchFamily="18" charset="0"/>
                          </a:rPr>
                        </m:ctrlPr>
                      </m:radPr>
                      <m:deg/>
                      <m:e>
                        <m:r>
                          <a:rPr lang="en-US" sz="1800" i="1" dirty="0">
                            <a:solidFill>
                              <a:schemeClr val="tx1"/>
                            </a:solidFill>
                            <a:latin typeface="Cambria Math" panose="02040503050406030204" pitchFamily="18" charset="0"/>
                          </a:rPr>
                          <m:t>𝑁</m:t>
                        </m:r>
                      </m:e>
                    </m:rad>
                  </m:oMath>
                </a14:m>
                <a:endParaRPr lang="en-US" sz="1800" dirty="0">
                  <a:solidFill>
                    <a:schemeClr val="tx1"/>
                  </a:solidFill>
                </a:endParaRPr>
              </a:p>
              <a:p>
                <a:pPr lvl="3"/>
                <a:endParaRPr lang="en-US" sz="1600" dirty="0">
                  <a:solidFill>
                    <a:schemeClr val="tx1"/>
                  </a:solidFill>
                  <a:sym typeface="Wingdings" panose="05000000000000000000" pitchFamily="2" charset="2"/>
                </a:endParaRPr>
              </a:p>
              <a:p>
                <a:pPr lvl="3"/>
                <a:endParaRPr lang="en-US" sz="1600" dirty="0">
                  <a:solidFill>
                    <a:schemeClr val="tx1"/>
                  </a:solidFill>
                  <a:sym typeface="Wingdings" panose="05000000000000000000" pitchFamily="2" charset="2"/>
                </a:endParaRPr>
              </a:p>
              <a:p>
                <a:pPr lvl="1"/>
                <a:r>
                  <a:rPr lang="en-US" sz="1800" dirty="0">
                    <a:solidFill>
                      <a:schemeClr val="tx1"/>
                    </a:solidFill>
                    <a:sym typeface="Wingdings" panose="05000000000000000000" pitchFamily="2" charset="2"/>
                  </a:rPr>
                  <a:t>To reduce my standard error</a:t>
                </a:r>
              </a:p>
              <a:p>
                <a:pPr lvl="1"/>
                <a:r>
                  <a:rPr lang="en-US" sz="1800" dirty="0">
                    <a:solidFill>
                      <a:schemeClr val="tx1"/>
                    </a:solidFill>
                    <a:sym typeface="Wingdings" panose="05000000000000000000" pitchFamily="2" charset="2"/>
                  </a:rPr>
                  <a:t>factor 2, I need to increase</a:t>
                </a:r>
              </a:p>
              <a:p>
                <a:pPr lvl="1"/>
                <a:r>
                  <a:rPr lang="en-US" sz="1800" dirty="0">
                    <a:solidFill>
                      <a:schemeClr val="tx1"/>
                    </a:solidFill>
                    <a:sym typeface="Wingdings" panose="05000000000000000000" pitchFamily="2" charset="2"/>
                  </a:rPr>
                  <a:t>sample size by </a:t>
                </a:r>
                <a14:m>
                  <m:oMath xmlns:m="http://schemas.openxmlformats.org/officeDocument/2006/math">
                    <m:sSup>
                      <m:sSupPr>
                        <m:ctrlPr>
                          <a:rPr lang="en-US" sz="1800" i="1">
                            <a:solidFill>
                              <a:schemeClr val="tx1"/>
                            </a:solidFill>
                            <a:latin typeface="Cambria Math" panose="02040503050406030204" pitchFamily="18" charset="0"/>
                            <a:sym typeface="Wingdings" panose="05000000000000000000" pitchFamily="2" charset="2"/>
                          </a:rPr>
                        </m:ctrlPr>
                      </m:sSupPr>
                      <m:e>
                        <m:r>
                          <a:rPr lang="en-US" sz="1800" i="1">
                            <a:solidFill>
                              <a:schemeClr val="tx1"/>
                            </a:solidFill>
                            <a:latin typeface="Cambria Math" panose="02040503050406030204" pitchFamily="18" charset="0"/>
                            <a:sym typeface="Wingdings" panose="05000000000000000000" pitchFamily="2" charset="2"/>
                          </a:rPr>
                          <m:t>2</m:t>
                        </m:r>
                      </m:e>
                      <m:sup>
                        <m:r>
                          <a:rPr lang="en-US" sz="1800" i="1">
                            <a:solidFill>
                              <a:schemeClr val="tx1"/>
                            </a:solidFill>
                            <a:latin typeface="Cambria Math" panose="02040503050406030204" pitchFamily="18" charset="0"/>
                            <a:sym typeface="Wingdings" panose="05000000000000000000" pitchFamily="2" charset="2"/>
                          </a:rPr>
                          <m:t>2</m:t>
                        </m:r>
                      </m:sup>
                    </m:sSup>
                  </m:oMath>
                </a14:m>
                <a:r>
                  <a:rPr lang="en-US" sz="1800" dirty="0">
                    <a:solidFill>
                      <a:schemeClr val="tx1"/>
                    </a:solidFill>
                    <a:sym typeface="Wingdings" panose="05000000000000000000" pitchFamily="2" charset="2"/>
                  </a:rPr>
                  <a:t> </a:t>
                </a:r>
              </a:p>
              <a:p>
                <a:pPr lvl="1"/>
                <a:endParaRPr lang="en-US" sz="1800" dirty="0">
                  <a:solidFill>
                    <a:schemeClr val="tx1"/>
                  </a:solidFill>
                  <a:sym typeface="Wingdings" panose="05000000000000000000" pitchFamily="2" charset="2"/>
                </a:endParaRPr>
              </a:p>
              <a:p>
                <a:pPr lvl="1"/>
                <a:r>
                  <a:rPr lang="en-US" sz="1800" dirty="0">
                    <a:solidFill>
                      <a:schemeClr val="tx1"/>
                    </a:solidFill>
                    <a:sym typeface="Wingdings" panose="05000000000000000000" pitchFamily="2" charset="2"/>
                  </a:rPr>
                  <a:t>Ex. </a:t>
                </a:r>
              </a:p>
              <a:p>
                <a:pPr lvl="1"/>
                <a:r>
                  <a:rPr lang="en-US" sz="1800" dirty="0" err="1">
                    <a:solidFill>
                      <a:schemeClr val="tx1"/>
                    </a:solidFill>
                    <a:sym typeface="Wingdings" panose="05000000000000000000" pitchFamily="2" charset="2"/>
                  </a:rPr>
                  <a:t>s.e.</a:t>
                </a:r>
                <a:r>
                  <a:rPr lang="en-US" sz="1800" dirty="0">
                    <a:solidFill>
                      <a:schemeClr val="tx1"/>
                    </a:solidFill>
                    <a:sym typeface="Wingdings" panose="05000000000000000000" pitchFamily="2" charset="2"/>
                  </a:rPr>
                  <a:t>(N=40)=0.04</a:t>
                </a:r>
              </a:p>
              <a:p>
                <a:pPr lvl="1"/>
                <a:r>
                  <a:rPr lang="en-US" sz="1800" dirty="0" err="1">
                    <a:solidFill>
                      <a:schemeClr val="tx1"/>
                    </a:solidFill>
                    <a:sym typeface="Wingdings" panose="05000000000000000000" pitchFamily="2" charset="2"/>
                  </a:rPr>
                  <a:t>s.e.</a:t>
                </a:r>
                <a:r>
                  <a:rPr lang="en-US" sz="1800" dirty="0">
                    <a:solidFill>
                      <a:schemeClr val="tx1"/>
                    </a:solidFill>
                    <a:sym typeface="Wingdings" panose="05000000000000000000" pitchFamily="2" charset="2"/>
                  </a:rPr>
                  <a:t>(N=160)=0.02</a:t>
                </a:r>
              </a:p>
              <a:p>
                <a:pPr lvl="1"/>
                <a:r>
                  <a:rPr lang="en-US" sz="1800" dirty="0" err="1">
                    <a:solidFill>
                      <a:schemeClr val="tx1"/>
                    </a:solidFill>
                    <a:sym typeface="Wingdings" panose="05000000000000000000" pitchFamily="2" charset="2"/>
                  </a:rPr>
                  <a:t>s.e.</a:t>
                </a:r>
                <a:r>
                  <a:rPr lang="en-US" sz="1800" dirty="0">
                    <a:solidFill>
                      <a:schemeClr val="tx1"/>
                    </a:solidFill>
                    <a:sym typeface="Wingdings" panose="05000000000000000000" pitchFamily="2" charset="2"/>
                  </a:rPr>
                  <a:t>(N=640)=0.01</a:t>
                </a:r>
              </a:p>
              <a:p>
                <a:pPr lvl="1"/>
                <a:endParaRPr lang="en-US" sz="3200" dirty="0">
                  <a:solidFill>
                    <a:schemeClr val="tx1"/>
                  </a:solidFill>
                </a:endParaRPr>
              </a:p>
              <a:p>
                <a:endParaRPr lang="en-US" sz="3600" i="1" dirty="0">
                  <a:solidFill>
                    <a:schemeClr val="tx1"/>
                  </a:solidFill>
                  <a:latin typeface="+mn-lt"/>
                </a:endParaRPr>
              </a:p>
              <a:p>
                <a:endParaRPr lang="en-US" sz="3600" dirty="0">
                  <a:solidFill>
                    <a:schemeClr val="tx2"/>
                  </a:solidFill>
                </a:endParaRPr>
              </a:p>
              <a:p>
                <a:endParaRPr lang="en-US" sz="3600" dirty="0">
                  <a:solidFill>
                    <a:schemeClr val="tx2"/>
                  </a:solidFill>
                </a:endParaRPr>
              </a:p>
            </p:txBody>
          </p:sp>
        </mc:Choice>
        <mc:Fallback xmlns="">
          <p:sp>
            <p:nvSpPr>
              <p:cNvPr id="3" name="Text Placeholder 2"/>
              <p:cNvSpPr>
                <a:spLocks noGrp="1" noRot="1" noChangeAspect="1" noMove="1" noResize="1" noEditPoints="1" noAdjustHandles="1" noChangeArrowheads="1" noChangeShapeType="1" noTextEdit="1"/>
              </p:cNvSpPr>
              <p:nvPr>
                <p:ph type="body" sz="quarter" idx="10"/>
              </p:nvPr>
            </p:nvSpPr>
            <p:spPr>
              <a:xfrm>
                <a:off x="276683" y="987071"/>
                <a:ext cx="11004875" cy="7076745"/>
              </a:xfrm>
              <a:blipFill>
                <a:blip r:embed="rId3"/>
                <a:stretch>
                  <a:fillRect l="-332"/>
                </a:stretch>
              </a:blipFill>
            </p:spPr>
            <p:txBody>
              <a:bodyPr/>
              <a:lstStyle/>
              <a:p>
                <a:r>
                  <a:rPr lang="en-US">
                    <a:noFill/>
                  </a:rPr>
                  <a:t> </a:t>
                </a:r>
              </a:p>
            </p:txBody>
          </p:sp>
        </mc:Fallback>
      </mc:AlternateContent>
      <p:graphicFrame>
        <p:nvGraphicFramePr>
          <p:cNvPr id="6" name="Chart 5"/>
          <p:cNvGraphicFramePr>
            <a:graphicFrameLocks/>
          </p:cNvGraphicFramePr>
          <p:nvPr>
            <p:extLst>
              <p:ext uri="{D42A27DB-BD31-4B8C-83A1-F6EECF244321}">
                <p14:modId xmlns:p14="http://schemas.microsoft.com/office/powerpoint/2010/main" val="4146024852"/>
              </p:ext>
            </p:extLst>
          </p:nvPr>
        </p:nvGraphicFramePr>
        <p:xfrm>
          <a:off x="3932236" y="2125662"/>
          <a:ext cx="7349321" cy="4242770"/>
        </p:xfrm>
        <a:graphic>
          <a:graphicData uri="http://schemas.openxmlformats.org/drawingml/2006/chart">
            <c:chart xmlns:c="http://schemas.openxmlformats.org/drawingml/2006/chart" xmlns:r="http://schemas.openxmlformats.org/officeDocument/2006/relationships" r:id="rId4"/>
          </a:graphicData>
        </a:graphic>
      </p:graphicFrame>
      <p:sp>
        <p:nvSpPr>
          <p:cNvPr id="4" name="Oval 3"/>
          <p:cNvSpPr/>
          <p:nvPr/>
        </p:nvSpPr>
        <p:spPr bwMode="auto">
          <a:xfrm>
            <a:off x="5308376" y="5340744"/>
            <a:ext cx="161840" cy="153749"/>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7" name="Oval 6"/>
          <p:cNvSpPr/>
          <p:nvPr/>
        </p:nvSpPr>
        <p:spPr bwMode="auto">
          <a:xfrm>
            <a:off x="4764861" y="4983345"/>
            <a:ext cx="161840" cy="153749"/>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3" name="Right Brace 12"/>
          <p:cNvSpPr/>
          <p:nvPr/>
        </p:nvSpPr>
        <p:spPr>
          <a:xfrm rot="5400000">
            <a:off x="6559079" y="4688854"/>
            <a:ext cx="355080" cy="2694647"/>
          </a:xfrm>
          <a:prstGeom prst="rightBrac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Right Brace 13"/>
          <p:cNvSpPr/>
          <p:nvPr/>
        </p:nvSpPr>
        <p:spPr>
          <a:xfrm flipH="1">
            <a:off x="3206354" y="5460776"/>
            <a:ext cx="1284726" cy="130820"/>
          </a:xfrm>
          <a:prstGeom prst="rightBrac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Oval 14"/>
          <p:cNvSpPr/>
          <p:nvPr/>
        </p:nvSpPr>
        <p:spPr bwMode="auto">
          <a:xfrm>
            <a:off x="8016510" y="5506632"/>
            <a:ext cx="161840" cy="153749"/>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660778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Height example cont. </a:t>
            </a:r>
          </a:p>
        </p:txBody>
      </p:sp>
      <mc:AlternateContent xmlns:mc="http://schemas.openxmlformats.org/markup-compatibility/2006" xmlns:a14="http://schemas.microsoft.com/office/drawing/2010/main">
        <mc:Choice Requires="a14">
          <p:sp>
            <p:nvSpPr>
              <p:cNvPr id="3" name="Text Placeholder 2"/>
              <p:cNvSpPr>
                <a:spLocks noGrp="1"/>
              </p:cNvSpPr>
              <p:nvPr>
                <p:ph type="body" sz="quarter" idx="10"/>
              </p:nvPr>
            </p:nvSpPr>
            <p:spPr>
              <a:xfrm>
                <a:off x="276683" y="987071"/>
                <a:ext cx="11004875" cy="7738593"/>
              </a:xfrm>
            </p:spPr>
            <p:txBody>
              <a:bodyPr/>
              <a:lstStyle/>
              <a:p>
                <a:endParaRPr lang="en-US" sz="2000" dirty="0">
                  <a:solidFill>
                    <a:schemeClr val="tx1"/>
                  </a:solidFill>
                  <a:latin typeface="+mn-lt"/>
                </a:endParaRPr>
              </a:p>
              <a:p>
                <a:r>
                  <a:rPr lang="en-US" sz="3600" dirty="0">
                    <a:solidFill>
                      <a:schemeClr val="tx2"/>
                    </a:solidFill>
                    <a:latin typeface="+mn-lt"/>
                  </a:rPr>
                  <a:t>Assume standard deviation is 2.5 inches</a:t>
                </a:r>
                <a:endParaRPr lang="en-US" sz="3600" i="1" dirty="0">
                  <a:solidFill>
                    <a:schemeClr val="tx2"/>
                  </a:solidFill>
                  <a:latin typeface="+mn-lt"/>
                </a:endParaRPr>
              </a:p>
              <a:p>
                <a14:m>
                  <m:oMath xmlns:m="http://schemas.openxmlformats.org/officeDocument/2006/math">
                    <m:r>
                      <a:rPr lang="en-US" sz="2400" i="1" dirty="0" smtClean="0">
                        <a:solidFill>
                          <a:schemeClr val="tx1"/>
                        </a:solidFill>
                        <a:latin typeface="Cambria Math" panose="02040503050406030204" pitchFamily="18" charset="0"/>
                      </a:rPr>
                      <m:t>𝑁</m:t>
                    </m:r>
                  </m:oMath>
                </a14:m>
                <a:r>
                  <a:rPr lang="en-US" sz="2400" dirty="0">
                    <a:solidFill>
                      <a:schemeClr val="tx1"/>
                    </a:solidFill>
                    <a:latin typeface="+mn-lt"/>
                  </a:rPr>
                  <a:t>=100, standard error = </a:t>
                </a:r>
                <a14:m>
                  <m:oMath xmlns:m="http://schemas.openxmlformats.org/officeDocument/2006/math">
                    <m:f>
                      <m:fPr>
                        <m:ctrlPr>
                          <a:rPr lang="en-US" sz="2400" i="1" smtClean="0">
                            <a:solidFill>
                              <a:schemeClr val="tx1"/>
                            </a:solidFill>
                            <a:latin typeface="Cambria Math" panose="02040503050406030204" pitchFamily="18" charset="0"/>
                          </a:rPr>
                        </m:ctrlPr>
                      </m:fPr>
                      <m:num>
                        <m:r>
                          <a:rPr lang="en-US" sz="2400" b="0" i="1" smtClean="0">
                            <a:solidFill>
                              <a:schemeClr val="tx1"/>
                            </a:solidFill>
                            <a:latin typeface="Cambria Math" panose="02040503050406030204" pitchFamily="18" charset="0"/>
                          </a:rPr>
                          <m:t>2.5</m:t>
                        </m:r>
                      </m:num>
                      <m:den>
                        <m:rad>
                          <m:radPr>
                            <m:degHide m:val="on"/>
                            <m:ctrlPr>
                              <a:rPr lang="en-US" sz="2400" i="1" smtClean="0">
                                <a:solidFill>
                                  <a:schemeClr val="tx1"/>
                                </a:solidFill>
                                <a:latin typeface="Cambria Math" panose="02040503050406030204" pitchFamily="18" charset="0"/>
                              </a:rPr>
                            </m:ctrlPr>
                          </m:radPr>
                          <m:deg/>
                          <m:e>
                            <m:r>
                              <a:rPr lang="en-US" sz="2400" b="0" i="1" smtClean="0">
                                <a:solidFill>
                                  <a:schemeClr val="tx1"/>
                                </a:solidFill>
                                <a:latin typeface="Cambria Math" panose="02040503050406030204" pitchFamily="18" charset="0"/>
                              </a:rPr>
                              <m:t>100</m:t>
                            </m:r>
                          </m:e>
                        </m:rad>
                      </m:den>
                    </m:f>
                  </m:oMath>
                </a14:m>
                <a:r>
                  <a:rPr lang="en-US" sz="2400" dirty="0">
                    <a:solidFill>
                      <a:schemeClr val="tx1"/>
                    </a:solidFill>
                    <a:latin typeface="+mn-lt"/>
                  </a:rPr>
                  <a:t>= 0.25</a:t>
                </a:r>
              </a:p>
              <a:p>
                <a:r>
                  <a:rPr lang="en-US" sz="2000" dirty="0">
                    <a:solidFill>
                      <a:schemeClr val="tx1"/>
                    </a:solidFill>
                    <a:latin typeface="+mn-lt"/>
                  </a:rPr>
                  <a:t>95% Confidence interval </a:t>
                </a:r>
                <a14:m>
                  <m:oMath xmlns:m="http://schemas.openxmlformats.org/officeDocument/2006/math">
                    <m:r>
                      <a:rPr lang="en-US" sz="2000" i="1" smtClean="0">
                        <a:solidFill>
                          <a:schemeClr val="tx1"/>
                        </a:solidFill>
                        <a:latin typeface="Cambria Math" panose="02040503050406030204" pitchFamily="18" charset="0"/>
                        <a:ea typeface="Cambria Math" panose="02040503050406030204" pitchFamily="18" charset="0"/>
                      </a:rPr>
                      <m:t>±</m:t>
                    </m:r>
                    <m:r>
                      <a:rPr lang="en-US" sz="2000" b="0" i="1" smtClean="0">
                        <a:solidFill>
                          <a:schemeClr val="tx1"/>
                        </a:solidFill>
                        <a:latin typeface="Cambria Math" panose="02040503050406030204" pitchFamily="18" charset="0"/>
                        <a:ea typeface="Cambria Math" panose="02040503050406030204" pitchFamily="18" charset="0"/>
                      </a:rPr>
                      <m:t> 1.96 </m:t>
                    </m:r>
                    <m:r>
                      <a:rPr lang="en-US" sz="2000" b="0" i="1" smtClean="0">
                        <a:solidFill>
                          <a:schemeClr val="tx1"/>
                        </a:solidFill>
                        <a:latin typeface="Cambria Math" panose="02040503050406030204" pitchFamily="18" charset="0"/>
                        <a:ea typeface="Cambria Math" panose="02040503050406030204" pitchFamily="18" charset="0"/>
                      </a:rPr>
                      <m:t>𝑠</m:t>
                    </m:r>
                    <m:r>
                      <a:rPr lang="en-US" sz="2000" b="0" i="1" smtClean="0">
                        <a:solidFill>
                          <a:schemeClr val="tx1"/>
                        </a:solidFill>
                        <a:latin typeface="Cambria Math" panose="02040503050406030204" pitchFamily="18" charset="0"/>
                        <a:ea typeface="Cambria Math" panose="02040503050406030204" pitchFamily="18" charset="0"/>
                      </a:rPr>
                      <m:t>.</m:t>
                    </m:r>
                    <m:r>
                      <a:rPr lang="en-US" sz="2000" b="0" i="1" smtClean="0">
                        <a:solidFill>
                          <a:schemeClr val="tx1"/>
                        </a:solidFill>
                        <a:latin typeface="Cambria Math" panose="02040503050406030204" pitchFamily="18" charset="0"/>
                        <a:ea typeface="Cambria Math" panose="02040503050406030204" pitchFamily="18" charset="0"/>
                      </a:rPr>
                      <m:t>𝑒</m:t>
                    </m:r>
                    <m:r>
                      <a:rPr lang="en-US" sz="2000" b="0" i="1" smtClean="0">
                        <a:solidFill>
                          <a:schemeClr val="tx1"/>
                        </a:solidFill>
                        <a:latin typeface="Cambria Math" panose="02040503050406030204" pitchFamily="18" charset="0"/>
                        <a:ea typeface="Cambria Math" panose="02040503050406030204" pitchFamily="18" charset="0"/>
                      </a:rPr>
                      <m:t>. →</m:t>
                    </m:r>
                    <m:acc>
                      <m:accPr>
                        <m:chr m:val="̅"/>
                        <m:ctrlPr>
                          <a:rPr lang="en-US" sz="2000" b="0" i="1" smtClean="0">
                            <a:solidFill>
                              <a:schemeClr val="tx1"/>
                            </a:solidFill>
                            <a:latin typeface="Cambria Math" panose="02040503050406030204" pitchFamily="18" charset="0"/>
                            <a:ea typeface="Cambria Math" panose="02040503050406030204" pitchFamily="18" charset="0"/>
                          </a:rPr>
                        </m:ctrlPr>
                      </m:accPr>
                      <m:e>
                        <m:r>
                          <a:rPr lang="en-US" sz="2000" b="0" i="1" smtClean="0">
                            <a:solidFill>
                              <a:schemeClr val="tx1"/>
                            </a:solidFill>
                            <a:latin typeface="Cambria Math" panose="02040503050406030204" pitchFamily="18" charset="0"/>
                            <a:ea typeface="Cambria Math" panose="02040503050406030204" pitchFamily="18" charset="0"/>
                          </a:rPr>
                          <m:t>𝑥</m:t>
                        </m:r>
                      </m:e>
                    </m:acc>
                    <m:r>
                      <a:rPr lang="en-US" sz="2000" i="1">
                        <a:solidFill>
                          <a:schemeClr val="tx1"/>
                        </a:solidFill>
                        <a:latin typeface="Cambria Math" panose="02040503050406030204" pitchFamily="18" charset="0"/>
                        <a:ea typeface="Cambria Math" panose="02040503050406030204" pitchFamily="18" charset="0"/>
                      </a:rPr>
                      <m:t>±</m:t>
                    </m:r>
                  </m:oMath>
                </a14:m>
                <a:r>
                  <a:rPr lang="en-US" sz="2000" b="0" dirty="0">
                    <a:solidFill>
                      <a:schemeClr val="tx1"/>
                    </a:solidFill>
                    <a:latin typeface="+mn-lt"/>
                    <a:ea typeface="Cambria Math" panose="02040503050406030204" pitchFamily="18" charset="0"/>
                  </a:rPr>
                  <a:t> 0.49 inches.</a:t>
                </a:r>
              </a:p>
              <a:p>
                <a:r>
                  <a:rPr lang="en-US" sz="2000" dirty="0">
                    <a:solidFill>
                      <a:schemeClr val="tx1"/>
                    </a:solidFill>
                    <a:latin typeface="+mn-lt"/>
                    <a:ea typeface="Cambria Math" panose="02040503050406030204" pitchFamily="18" charset="0"/>
                  </a:rPr>
                  <a:t>Says 95% of the time the true population mean will lie in this interval (if we have sampled correctly)</a:t>
                </a:r>
              </a:p>
              <a:p>
                <a:endParaRPr lang="en-US" sz="2400" b="0" dirty="0">
                  <a:solidFill>
                    <a:schemeClr val="tx1"/>
                  </a:solidFill>
                  <a:latin typeface="+mn-lt"/>
                  <a:ea typeface="Cambria Math" panose="02040503050406030204" pitchFamily="18" charset="0"/>
                </a:endParaRPr>
              </a:p>
              <a:p>
                <a14:m>
                  <m:oMath xmlns:m="http://schemas.openxmlformats.org/officeDocument/2006/math">
                    <m:r>
                      <a:rPr lang="en-US" sz="2400" i="1" dirty="0">
                        <a:solidFill>
                          <a:schemeClr val="tx1"/>
                        </a:solidFill>
                        <a:latin typeface="Cambria Math" panose="02040503050406030204" pitchFamily="18" charset="0"/>
                      </a:rPr>
                      <m:t>𝑁</m:t>
                    </m:r>
                  </m:oMath>
                </a14:m>
                <a:r>
                  <a:rPr lang="en-US" sz="2400" dirty="0">
                    <a:solidFill>
                      <a:schemeClr val="tx1"/>
                    </a:solidFill>
                    <a:latin typeface="+mn-lt"/>
                  </a:rPr>
                  <a:t>=1,000, standard error = </a:t>
                </a:r>
                <a14:m>
                  <m:oMath xmlns:m="http://schemas.openxmlformats.org/officeDocument/2006/math">
                    <m:f>
                      <m:fPr>
                        <m:ctrlPr>
                          <a:rPr lang="en-US" sz="2400" i="1">
                            <a:solidFill>
                              <a:schemeClr val="tx1"/>
                            </a:solidFill>
                            <a:latin typeface="Cambria Math" panose="02040503050406030204" pitchFamily="18" charset="0"/>
                          </a:rPr>
                        </m:ctrlPr>
                      </m:fPr>
                      <m:num>
                        <m:r>
                          <a:rPr lang="en-US" sz="2400" i="1">
                            <a:solidFill>
                              <a:schemeClr val="tx1"/>
                            </a:solidFill>
                            <a:latin typeface="Cambria Math" panose="02040503050406030204" pitchFamily="18" charset="0"/>
                          </a:rPr>
                          <m:t>2.5</m:t>
                        </m:r>
                      </m:num>
                      <m:den>
                        <m:rad>
                          <m:radPr>
                            <m:degHide m:val="on"/>
                            <m:ctrlPr>
                              <a:rPr lang="en-US" sz="2400" i="1">
                                <a:solidFill>
                                  <a:schemeClr val="tx1"/>
                                </a:solidFill>
                                <a:latin typeface="Cambria Math" panose="02040503050406030204" pitchFamily="18" charset="0"/>
                              </a:rPr>
                            </m:ctrlPr>
                          </m:radPr>
                          <m:deg/>
                          <m:e>
                            <m:r>
                              <a:rPr lang="en-US" sz="2400" i="1">
                                <a:solidFill>
                                  <a:schemeClr val="tx1"/>
                                </a:solidFill>
                                <a:latin typeface="Cambria Math" panose="02040503050406030204" pitchFamily="18" charset="0"/>
                              </a:rPr>
                              <m:t>100</m:t>
                            </m:r>
                            <m:r>
                              <a:rPr lang="en-US" sz="2400" b="0" i="1" smtClean="0">
                                <a:solidFill>
                                  <a:schemeClr val="tx1"/>
                                </a:solidFill>
                                <a:latin typeface="Cambria Math" panose="02040503050406030204" pitchFamily="18" charset="0"/>
                              </a:rPr>
                              <m:t>0</m:t>
                            </m:r>
                          </m:e>
                        </m:rad>
                      </m:den>
                    </m:f>
                  </m:oMath>
                </a14:m>
                <a:r>
                  <a:rPr lang="en-US" sz="2400" dirty="0">
                    <a:solidFill>
                      <a:schemeClr val="tx1"/>
                    </a:solidFill>
                    <a:latin typeface="+mn-lt"/>
                  </a:rPr>
                  <a:t>=</a:t>
                </a:r>
                <a14:m>
                  <m:oMath xmlns:m="http://schemas.openxmlformats.org/officeDocument/2006/math">
                    <m:f>
                      <m:fPr>
                        <m:ctrlPr>
                          <a:rPr lang="en-US" sz="2400" i="1">
                            <a:solidFill>
                              <a:schemeClr val="tx1"/>
                            </a:solidFill>
                            <a:latin typeface="Cambria Math" panose="02040503050406030204" pitchFamily="18" charset="0"/>
                          </a:rPr>
                        </m:ctrlPr>
                      </m:fPr>
                      <m:num>
                        <m:r>
                          <a:rPr lang="en-US" sz="2400" i="1">
                            <a:solidFill>
                              <a:schemeClr val="tx1"/>
                            </a:solidFill>
                            <a:latin typeface="Cambria Math" panose="02040503050406030204" pitchFamily="18" charset="0"/>
                          </a:rPr>
                          <m:t>2.5</m:t>
                        </m:r>
                      </m:num>
                      <m:den>
                        <m:r>
                          <a:rPr lang="en-US" sz="2400" b="0" i="1" smtClean="0">
                            <a:solidFill>
                              <a:schemeClr val="tx1"/>
                            </a:solidFill>
                            <a:latin typeface="Cambria Math" panose="02040503050406030204" pitchFamily="18" charset="0"/>
                          </a:rPr>
                          <m:t>31.6</m:t>
                        </m:r>
                      </m:den>
                    </m:f>
                  </m:oMath>
                </a14:m>
                <a:r>
                  <a:rPr lang="en-US" sz="2400" dirty="0">
                    <a:solidFill>
                      <a:schemeClr val="tx1"/>
                    </a:solidFill>
                    <a:latin typeface="+mn-lt"/>
                  </a:rPr>
                  <a:t>= 0.08</a:t>
                </a:r>
              </a:p>
              <a:p>
                <a:r>
                  <a:rPr lang="en-US" sz="2000" dirty="0">
                    <a:solidFill>
                      <a:schemeClr val="tx1"/>
                    </a:solidFill>
                    <a:latin typeface="+mn-lt"/>
                  </a:rPr>
                  <a:t>Sample size increased by factor 10, </a:t>
                </a:r>
                <a:r>
                  <a:rPr lang="en-US" sz="2000" dirty="0" err="1">
                    <a:solidFill>
                      <a:schemeClr val="tx1"/>
                    </a:solidFill>
                    <a:latin typeface="+mn-lt"/>
                  </a:rPr>
                  <a:t>s.e.</a:t>
                </a:r>
                <a:r>
                  <a:rPr lang="en-US" sz="2000" dirty="0">
                    <a:solidFill>
                      <a:schemeClr val="tx1"/>
                    </a:solidFill>
                    <a:latin typeface="+mn-lt"/>
                  </a:rPr>
                  <a:t> only drops by factor </a:t>
                </a:r>
                <a14:m>
                  <m:oMath xmlns:m="http://schemas.openxmlformats.org/officeDocument/2006/math">
                    <m:rad>
                      <m:radPr>
                        <m:degHide m:val="on"/>
                        <m:ctrlPr>
                          <a:rPr lang="en-US" sz="2000" i="1">
                            <a:solidFill>
                              <a:schemeClr val="tx1"/>
                            </a:solidFill>
                            <a:latin typeface="Cambria Math" panose="02040503050406030204" pitchFamily="18" charset="0"/>
                          </a:rPr>
                        </m:ctrlPr>
                      </m:radPr>
                      <m:deg/>
                      <m:e>
                        <m:r>
                          <a:rPr lang="en-US" sz="2000" i="1">
                            <a:solidFill>
                              <a:schemeClr val="tx1"/>
                            </a:solidFill>
                            <a:latin typeface="Cambria Math" panose="02040503050406030204" pitchFamily="18" charset="0"/>
                          </a:rPr>
                          <m:t>10</m:t>
                        </m:r>
                      </m:e>
                    </m:rad>
                  </m:oMath>
                </a14:m>
                <a:endParaRPr lang="en-US" sz="2000" dirty="0">
                  <a:solidFill>
                    <a:schemeClr val="tx1"/>
                  </a:solidFill>
                  <a:latin typeface="+mn-lt"/>
                </a:endParaRPr>
              </a:p>
              <a:p>
                <a:r>
                  <a:rPr lang="en-US" sz="2000" dirty="0">
                    <a:solidFill>
                      <a:schemeClr val="tx1"/>
                    </a:solidFill>
                    <a:latin typeface="+mn-lt"/>
                  </a:rPr>
                  <a:t>With a 1,000 </a:t>
                </a:r>
                <a:r>
                  <a:rPr lang="en-US" sz="2000" i="1" dirty="0">
                    <a:solidFill>
                      <a:schemeClr val="tx1"/>
                    </a:solidFill>
                    <a:latin typeface="+mn-lt"/>
                  </a:rPr>
                  <a:t>randomly selected </a:t>
                </a:r>
                <a:r>
                  <a:rPr lang="en-US" sz="2000" dirty="0">
                    <a:solidFill>
                      <a:schemeClr val="tx1"/>
                    </a:solidFill>
                    <a:latin typeface="+mn-lt"/>
                  </a:rPr>
                  <a:t>people we estimate within 0.2 inches of truth</a:t>
                </a:r>
              </a:p>
              <a:p>
                <a:endParaRPr lang="en-US" sz="2400" b="0" dirty="0">
                  <a:solidFill>
                    <a:schemeClr val="tx1"/>
                  </a:solidFill>
                  <a:latin typeface="+mn-lt"/>
                  <a:ea typeface="Cambria Math" panose="02040503050406030204" pitchFamily="18" charset="0"/>
                </a:endParaRPr>
              </a:p>
              <a:p>
                <a:endParaRPr lang="en-US" sz="2400" b="0" dirty="0">
                  <a:solidFill>
                    <a:schemeClr val="tx1"/>
                  </a:solidFill>
                  <a:latin typeface="+mn-lt"/>
                  <a:ea typeface="Cambria Math" panose="02040503050406030204" pitchFamily="18" charset="0"/>
                </a:endParaRPr>
              </a:p>
              <a:p>
                <a:endParaRPr lang="en-US" sz="2400" dirty="0">
                  <a:solidFill>
                    <a:schemeClr val="tx1"/>
                  </a:solidFill>
                  <a:latin typeface="+mn-lt"/>
                </a:endParaRPr>
              </a:p>
              <a:p>
                <a:endParaRPr lang="en-US" sz="2000" dirty="0">
                  <a:solidFill>
                    <a:schemeClr val="tx1"/>
                  </a:solidFill>
                  <a:latin typeface="+mn-lt"/>
                </a:endParaRPr>
              </a:p>
              <a:p>
                <a:endParaRPr lang="en-US" sz="3600" i="1" dirty="0">
                  <a:solidFill>
                    <a:schemeClr val="tx1"/>
                  </a:solidFill>
                  <a:latin typeface="+mn-lt"/>
                </a:endParaRPr>
              </a:p>
              <a:p>
                <a:endParaRPr lang="en-US" sz="3600" dirty="0">
                  <a:solidFill>
                    <a:schemeClr val="tx2"/>
                  </a:solidFill>
                </a:endParaRPr>
              </a:p>
              <a:p>
                <a:endParaRPr lang="en-US" sz="3600" dirty="0">
                  <a:solidFill>
                    <a:schemeClr val="tx2"/>
                  </a:solidFill>
                </a:endParaRPr>
              </a:p>
            </p:txBody>
          </p:sp>
        </mc:Choice>
        <mc:Fallback xmlns="">
          <p:sp>
            <p:nvSpPr>
              <p:cNvPr id="3" name="Text Placeholder 2"/>
              <p:cNvSpPr>
                <a:spLocks noGrp="1" noRot="1" noChangeAspect="1" noMove="1" noResize="1" noEditPoints="1" noAdjustHandles="1" noChangeArrowheads="1" noChangeShapeType="1" noTextEdit="1"/>
              </p:cNvSpPr>
              <p:nvPr>
                <p:ph type="body" sz="quarter" idx="10"/>
              </p:nvPr>
            </p:nvSpPr>
            <p:spPr>
              <a:xfrm>
                <a:off x="276683" y="987071"/>
                <a:ext cx="11004875" cy="7738593"/>
              </a:xfrm>
              <a:blipFill>
                <a:blip r:embed="rId3"/>
                <a:stretch>
                  <a:fillRect l="-1163"/>
                </a:stretch>
              </a:blipFill>
            </p:spPr>
            <p:txBody>
              <a:bodyPr/>
              <a:lstStyle/>
              <a:p>
                <a:r>
                  <a:rPr lang="en-US">
                    <a:noFill/>
                  </a:rPr>
                  <a:t> </a:t>
                </a:r>
              </a:p>
            </p:txBody>
          </p:sp>
        </mc:Fallback>
      </mc:AlternateContent>
    </p:spTree>
    <p:extLst>
      <p:ext uri="{BB962C8B-B14F-4D97-AF65-F5344CB8AC3E}">
        <p14:creationId xmlns:p14="http://schemas.microsoft.com/office/powerpoint/2010/main" val="36628724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511" b="23747"/>
          <a:stretch/>
        </p:blipFill>
        <p:spPr>
          <a:xfrm>
            <a:off x="7121912" y="3721573"/>
            <a:ext cx="4346401" cy="2084495"/>
          </a:xfrm>
          <a:prstGeom prst="rect">
            <a:avLst/>
          </a:prstGeom>
        </p:spPr>
      </p:pic>
      <p:sp>
        <p:nvSpPr>
          <p:cNvPr id="2" name="Title 1"/>
          <p:cNvSpPr>
            <a:spLocks noGrp="1"/>
          </p:cNvSpPr>
          <p:nvPr>
            <p:ph type="title"/>
          </p:nvPr>
        </p:nvSpPr>
        <p:spPr/>
        <p:txBody>
          <a:bodyPr/>
          <a:lstStyle/>
          <a:p>
            <a:r>
              <a:rPr lang="en-US" dirty="0"/>
              <a:t>Constructing confidence intervals</a:t>
            </a:r>
          </a:p>
        </p:txBody>
      </p:sp>
      <mc:AlternateContent xmlns:mc="http://schemas.openxmlformats.org/markup-compatibility/2006" xmlns:a14="http://schemas.microsoft.com/office/drawing/2010/main">
        <mc:Choice Requires="a14">
          <p:sp>
            <p:nvSpPr>
              <p:cNvPr id="3" name="Text Placeholder 2"/>
              <p:cNvSpPr>
                <a:spLocks noGrp="1"/>
              </p:cNvSpPr>
              <p:nvPr>
                <p:ph type="body" sz="quarter" idx="10"/>
              </p:nvPr>
            </p:nvSpPr>
            <p:spPr>
              <a:xfrm>
                <a:off x="276683" y="987071"/>
                <a:ext cx="11669894" cy="10608482"/>
              </a:xfrm>
            </p:spPr>
            <p:txBody>
              <a:bodyPr/>
              <a:lstStyle/>
              <a:p>
                <a:endParaRPr lang="en-US" sz="2000" dirty="0">
                  <a:solidFill>
                    <a:schemeClr val="tx1"/>
                  </a:solidFill>
                  <a:latin typeface="+mn-lt"/>
                </a:endParaRPr>
              </a:p>
              <a:p>
                <a:r>
                  <a:rPr lang="en-US" sz="3600" dirty="0">
                    <a:solidFill>
                      <a:schemeClr val="tx2"/>
                    </a:solidFill>
                  </a:rPr>
                  <a:t>1) Estimate sigma: </a:t>
                </a:r>
                <a14:m>
                  <m:oMath xmlns:m="http://schemas.openxmlformats.org/officeDocument/2006/math">
                    <m:r>
                      <a:rPr lang="en-US" sz="3600" i="1" dirty="0" smtClean="0">
                        <a:solidFill>
                          <a:schemeClr val="tx2"/>
                        </a:solidFill>
                        <a:latin typeface="Cambria Math" panose="02040503050406030204" pitchFamily="18" charset="0"/>
                      </a:rPr>
                      <m:t>𝑠</m:t>
                    </m:r>
                  </m:oMath>
                </a14:m>
                <a:r>
                  <a:rPr lang="en-US" sz="3600" dirty="0">
                    <a:solidFill>
                      <a:schemeClr val="tx2"/>
                    </a:solidFill>
                  </a:rPr>
                  <a:t> =</a:t>
                </a:r>
                <a14:m>
                  <m:oMath xmlns:m="http://schemas.openxmlformats.org/officeDocument/2006/math">
                    <m:rad>
                      <m:radPr>
                        <m:degHide m:val="on"/>
                        <m:ctrlPr>
                          <a:rPr lang="en-US" sz="3600" b="0" i="1" smtClean="0">
                            <a:solidFill>
                              <a:schemeClr val="tx2"/>
                            </a:solidFill>
                            <a:latin typeface="Cambria Math" panose="02040503050406030204" pitchFamily="18" charset="0"/>
                          </a:rPr>
                        </m:ctrlPr>
                      </m:radPr>
                      <m:deg/>
                      <m:e>
                        <m:sSup>
                          <m:sSupPr>
                            <m:ctrlPr>
                              <a:rPr lang="en-US" sz="3600" i="1">
                                <a:solidFill>
                                  <a:schemeClr val="tx2"/>
                                </a:solidFill>
                                <a:latin typeface="Cambria Math" panose="02040503050406030204" pitchFamily="18" charset="0"/>
                              </a:rPr>
                            </m:ctrlPr>
                          </m:sSupPr>
                          <m:e>
                            <m:f>
                              <m:fPr>
                                <m:ctrlPr>
                                  <a:rPr lang="en-US" sz="3600" i="1">
                                    <a:solidFill>
                                      <a:schemeClr val="tx2"/>
                                    </a:solidFill>
                                    <a:latin typeface="Cambria Math" panose="02040503050406030204" pitchFamily="18" charset="0"/>
                                  </a:rPr>
                                </m:ctrlPr>
                              </m:fPr>
                              <m:num>
                                <m:r>
                                  <a:rPr lang="en-US" sz="3600" i="1">
                                    <a:solidFill>
                                      <a:schemeClr val="tx2"/>
                                    </a:solidFill>
                                    <a:latin typeface="Cambria Math" panose="02040503050406030204" pitchFamily="18" charset="0"/>
                                  </a:rPr>
                                  <m:t>1</m:t>
                                </m:r>
                              </m:num>
                              <m:den>
                                <m:r>
                                  <a:rPr lang="en-US" sz="3600" i="1">
                                    <a:solidFill>
                                      <a:schemeClr val="tx2"/>
                                    </a:solidFill>
                                    <a:latin typeface="Cambria Math" panose="02040503050406030204" pitchFamily="18" charset="0"/>
                                  </a:rPr>
                                  <m:t>𝑁</m:t>
                                </m:r>
                                <m:r>
                                  <a:rPr lang="en-US" sz="3600" i="1">
                                    <a:solidFill>
                                      <a:schemeClr val="tx2"/>
                                    </a:solidFill>
                                    <a:latin typeface="Cambria Math" panose="02040503050406030204" pitchFamily="18" charset="0"/>
                                  </a:rPr>
                                  <m:t>−1</m:t>
                                </m:r>
                              </m:den>
                            </m:f>
                            <m:nary>
                              <m:naryPr>
                                <m:chr m:val="∑"/>
                                <m:ctrlPr>
                                  <a:rPr lang="en-US" sz="3600" i="1">
                                    <a:solidFill>
                                      <a:schemeClr val="tx2"/>
                                    </a:solidFill>
                                    <a:latin typeface="Cambria Math" panose="02040503050406030204" pitchFamily="18" charset="0"/>
                                  </a:rPr>
                                </m:ctrlPr>
                              </m:naryPr>
                              <m:sub>
                                <m:r>
                                  <m:rPr>
                                    <m:brk m:alnAt="23"/>
                                  </m:rPr>
                                  <a:rPr lang="en-US" sz="3600" i="1">
                                    <a:solidFill>
                                      <a:schemeClr val="tx2"/>
                                    </a:solidFill>
                                    <a:latin typeface="Cambria Math" panose="02040503050406030204" pitchFamily="18" charset="0"/>
                                  </a:rPr>
                                  <m:t>𝑖</m:t>
                                </m:r>
                                <m:r>
                                  <a:rPr lang="en-US" sz="3600" i="1">
                                    <a:solidFill>
                                      <a:schemeClr val="tx2"/>
                                    </a:solidFill>
                                    <a:latin typeface="Cambria Math" panose="02040503050406030204" pitchFamily="18" charset="0"/>
                                  </a:rPr>
                                  <m:t>=1</m:t>
                                </m:r>
                              </m:sub>
                              <m:sup>
                                <m:r>
                                  <a:rPr lang="en-US" sz="3600" i="1">
                                    <a:solidFill>
                                      <a:schemeClr val="tx2"/>
                                    </a:solidFill>
                                    <a:latin typeface="Cambria Math" panose="02040503050406030204" pitchFamily="18" charset="0"/>
                                  </a:rPr>
                                  <m:t>𝑁</m:t>
                                </m:r>
                              </m:sup>
                              <m:e>
                                <m:sSub>
                                  <m:sSubPr>
                                    <m:ctrlPr>
                                      <a:rPr lang="en-US" sz="3600" i="1">
                                        <a:solidFill>
                                          <a:schemeClr val="tx2"/>
                                        </a:solidFill>
                                        <a:latin typeface="Cambria Math" panose="02040503050406030204" pitchFamily="18" charset="0"/>
                                      </a:rPr>
                                    </m:ctrlPr>
                                  </m:sSubPr>
                                  <m:e>
                                    <m:r>
                                      <a:rPr lang="en-US" sz="3600" i="1">
                                        <a:solidFill>
                                          <a:schemeClr val="tx2"/>
                                        </a:solidFill>
                                        <a:latin typeface="Cambria Math" panose="02040503050406030204" pitchFamily="18" charset="0"/>
                                      </a:rPr>
                                      <m:t>(</m:t>
                                    </m:r>
                                    <m:r>
                                      <a:rPr lang="en-US" sz="3600" i="1">
                                        <a:solidFill>
                                          <a:schemeClr val="tx2"/>
                                        </a:solidFill>
                                        <a:latin typeface="Cambria Math" panose="02040503050406030204" pitchFamily="18" charset="0"/>
                                      </a:rPr>
                                      <m:t>𝑥</m:t>
                                    </m:r>
                                  </m:e>
                                  <m:sub>
                                    <m:r>
                                      <a:rPr lang="en-US" sz="3600" i="1">
                                        <a:solidFill>
                                          <a:schemeClr val="tx2"/>
                                        </a:solidFill>
                                        <a:latin typeface="Cambria Math" panose="02040503050406030204" pitchFamily="18" charset="0"/>
                                      </a:rPr>
                                      <m:t>𝑖</m:t>
                                    </m:r>
                                  </m:sub>
                                </m:sSub>
                                <m:r>
                                  <a:rPr lang="en-US" sz="3600" i="1">
                                    <a:solidFill>
                                      <a:schemeClr val="tx2"/>
                                    </a:solidFill>
                                    <a:latin typeface="Cambria Math" panose="02040503050406030204" pitchFamily="18" charset="0"/>
                                  </a:rPr>
                                  <m:t>−</m:t>
                                </m:r>
                                <m:acc>
                                  <m:accPr>
                                    <m:chr m:val="̅"/>
                                    <m:ctrlPr>
                                      <a:rPr lang="en-US" sz="3600" i="1">
                                        <a:solidFill>
                                          <a:schemeClr val="tx2"/>
                                        </a:solidFill>
                                        <a:latin typeface="Cambria Math" panose="02040503050406030204" pitchFamily="18" charset="0"/>
                                      </a:rPr>
                                    </m:ctrlPr>
                                  </m:accPr>
                                  <m:e>
                                    <m:r>
                                      <a:rPr lang="en-US" sz="3600" i="1">
                                        <a:solidFill>
                                          <a:schemeClr val="tx2"/>
                                        </a:solidFill>
                                        <a:latin typeface="Cambria Math" panose="02040503050406030204" pitchFamily="18" charset="0"/>
                                      </a:rPr>
                                      <m:t>𝑥</m:t>
                                    </m:r>
                                  </m:e>
                                </m:acc>
                              </m:e>
                            </m:nary>
                            <m:r>
                              <a:rPr lang="en-US" sz="3600" i="1">
                                <a:solidFill>
                                  <a:schemeClr val="tx2"/>
                                </a:solidFill>
                                <a:latin typeface="Cambria Math" panose="02040503050406030204" pitchFamily="18" charset="0"/>
                              </a:rPr>
                              <m:t>)</m:t>
                            </m:r>
                          </m:e>
                          <m:sup>
                            <m:r>
                              <a:rPr lang="en-US" sz="3600" i="1">
                                <a:solidFill>
                                  <a:schemeClr val="tx2"/>
                                </a:solidFill>
                                <a:latin typeface="Cambria Math" panose="02040503050406030204" pitchFamily="18" charset="0"/>
                              </a:rPr>
                              <m:t>2</m:t>
                            </m:r>
                          </m:sup>
                        </m:sSup>
                      </m:e>
                    </m:rad>
                  </m:oMath>
                </a14:m>
                <a:endParaRPr lang="en-US" sz="3600" dirty="0">
                  <a:solidFill>
                    <a:schemeClr val="tx2"/>
                  </a:solidFill>
                </a:endParaRPr>
              </a:p>
              <a:p>
                <a:r>
                  <a:rPr lang="en-US" sz="2000" dirty="0">
                    <a:solidFill>
                      <a:schemeClr val="tx1"/>
                    </a:solidFill>
                    <a:latin typeface="+mn-lt"/>
                  </a:rPr>
                  <a:t>Intuition, use average differences from the sample mean.</a:t>
                </a:r>
                <a:endParaRPr lang="en-US" sz="3600" i="1" dirty="0">
                  <a:solidFill>
                    <a:schemeClr val="tx2"/>
                  </a:solidFill>
                </a:endParaRPr>
              </a:p>
              <a:p>
                <a:r>
                  <a:rPr lang="en-US" sz="3600" dirty="0">
                    <a:solidFill>
                      <a:schemeClr val="tx2"/>
                    </a:solidFill>
                  </a:rPr>
                  <a:t>2) Compute standard error= </a:t>
                </a:r>
                <a14:m>
                  <m:oMath xmlns:m="http://schemas.openxmlformats.org/officeDocument/2006/math">
                    <m:f>
                      <m:fPr>
                        <m:ctrlPr>
                          <a:rPr lang="en-US" sz="3600" i="1" smtClean="0">
                            <a:solidFill>
                              <a:schemeClr val="tx2"/>
                            </a:solidFill>
                            <a:latin typeface="Cambria Math" panose="02040503050406030204" pitchFamily="18" charset="0"/>
                          </a:rPr>
                        </m:ctrlPr>
                      </m:fPr>
                      <m:num>
                        <m:r>
                          <a:rPr lang="en-US" sz="3600" b="0" i="1" smtClean="0">
                            <a:solidFill>
                              <a:schemeClr val="tx2"/>
                            </a:solidFill>
                            <a:latin typeface="Cambria Math" panose="02040503050406030204" pitchFamily="18" charset="0"/>
                          </a:rPr>
                          <m:t>𝑠</m:t>
                        </m:r>
                      </m:num>
                      <m:den>
                        <m:rad>
                          <m:radPr>
                            <m:degHide m:val="on"/>
                            <m:ctrlPr>
                              <a:rPr lang="en-US" sz="3600" i="1" smtClean="0">
                                <a:solidFill>
                                  <a:schemeClr val="tx2"/>
                                </a:solidFill>
                                <a:latin typeface="Cambria Math" panose="02040503050406030204" pitchFamily="18" charset="0"/>
                              </a:rPr>
                            </m:ctrlPr>
                          </m:radPr>
                          <m:deg/>
                          <m:e>
                            <m:r>
                              <a:rPr lang="en-US" sz="3600" b="0" i="1" smtClean="0">
                                <a:solidFill>
                                  <a:schemeClr val="tx2"/>
                                </a:solidFill>
                                <a:latin typeface="Cambria Math" panose="02040503050406030204" pitchFamily="18" charset="0"/>
                              </a:rPr>
                              <m:t>𝑁</m:t>
                            </m:r>
                          </m:e>
                        </m:rad>
                      </m:den>
                    </m:f>
                  </m:oMath>
                </a14:m>
                <a:endParaRPr lang="en-US" sz="3600" dirty="0">
                  <a:solidFill>
                    <a:schemeClr val="tx2"/>
                  </a:solidFill>
                </a:endParaRPr>
              </a:p>
              <a:p>
                <a:endParaRPr lang="en-US" sz="3600" dirty="0">
                  <a:solidFill>
                    <a:schemeClr val="tx2"/>
                  </a:solidFill>
                </a:endParaRPr>
              </a:p>
              <a:p>
                <a:r>
                  <a:rPr lang="en-US" sz="3600" dirty="0">
                    <a:solidFill>
                      <a:schemeClr val="tx2"/>
                    </a:solidFill>
                  </a:rPr>
                  <a:t>3) +/- 1.96 captures 95% of </a:t>
                </a:r>
              </a:p>
              <a:p>
                <a:r>
                  <a:rPr lang="en-US" sz="3600" dirty="0">
                    <a:solidFill>
                      <a:schemeClr val="tx2"/>
                    </a:solidFill>
                  </a:rPr>
                  <a:t>the Normal distribution</a:t>
                </a:r>
              </a:p>
              <a:p>
                <a:endParaRPr lang="en-US" sz="3600" dirty="0">
                  <a:solidFill>
                    <a:schemeClr val="tx2"/>
                  </a:solidFill>
                </a:endParaRPr>
              </a:p>
              <a:p>
                <a:endParaRPr lang="en-US" sz="3600" dirty="0">
                  <a:solidFill>
                    <a:schemeClr val="tx2"/>
                  </a:solidFill>
                </a:endParaRPr>
              </a:p>
              <a:p>
                <a:endParaRPr lang="en-US" sz="2800" b="0" dirty="0">
                  <a:solidFill>
                    <a:schemeClr val="tx1"/>
                  </a:solidFill>
                  <a:latin typeface="+mn-lt"/>
                </a:endParaRPr>
              </a:p>
              <a:p>
                <a:endParaRPr lang="en-US" sz="2800" dirty="0">
                  <a:solidFill>
                    <a:schemeClr val="tx1"/>
                  </a:solidFill>
                  <a:latin typeface="+mn-lt"/>
                </a:endParaRPr>
              </a:p>
              <a:p>
                <a:endParaRPr lang="en-US" sz="2800" b="0" dirty="0">
                  <a:solidFill>
                    <a:schemeClr val="tx1"/>
                  </a:solidFill>
                  <a:latin typeface="+mn-lt"/>
                </a:endParaRPr>
              </a:p>
              <a:p>
                <a:endParaRPr lang="en-US" sz="2800" dirty="0">
                  <a:solidFill>
                    <a:schemeClr val="tx1"/>
                  </a:solidFill>
                  <a:latin typeface="+mn-lt"/>
                </a:endParaRPr>
              </a:p>
              <a:p>
                <a:endParaRPr lang="en-US" sz="2000" dirty="0">
                  <a:solidFill>
                    <a:schemeClr val="tx1"/>
                  </a:solidFill>
                  <a:latin typeface="+mn-lt"/>
                </a:endParaRPr>
              </a:p>
              <a:p>
                <a:endParaRPr lang="en-US" sz="3600" i="1" dirty="0">
                  <a:solidFill>
                    <a:schemeClr val="tx1"/>
                  </a:solidFill>
                </a:endParaRPr>
              </a:p>
              <a:p>
                <a:endParaRPr lang="en-US" sz="3600" i="1" dirty="0">
                  <a:solidFill>
                    <a:schemeClr val="tx1"/>
                  </a:solidFill>
                  <a:latin typeface="+mn-lt"/>
                </a:endParaRPr>
              </a:p>
              <a:p>
                <a:endParaRPr lang="en-US" sz="3600" dirty="0">
                  <a:solidFill>
                    <a:schemeClr val="tx2"/>
                  </a:solidFill>
                </a:endParaRPr>
              </a:p>
              <a:p>
                <a:endParaRPr lang="en-US" sz="3600" dirty="0">
                  <a:solidFill>
                    <a:schemeClr val="tx2"/>
                  </a:solidFill>
                </a:endParaRPr>
              </a:p>
            </p:txBody>
          </p:sp>
        </mc:Choice>
        <mc:Fallback xmlns="">
          <p:sp>
            <p:nvSpPr>
              <p:cNvPr id="3" name="Text Placeholder 2"/>
              <p:cNvSpPr>
                <a:spLocks noGrp="1" noRot="1" noChangeAspect="1" noMove="1" noResize="1" noEditPoints="1" noAdjustHandles="1" noChangeArrowheads="1" noChangeShapeType="1" noTextEdit="1"/>
              </p:cNvSpPr>
              <p:nvPr>
                <p:ph type="body" sz="quarter" idx="10"/>
              </p:nvPr>
            </p:nvSpPr>
            <p:spPr>
              <a:xfrm>
                <a:off x="276683" y="987071"/>
                <a:ext cx="11669894" cy="10608482"/>
              </a:xfrm>
              <a:blipFill>
                <a:blip r:embed="rId4"/>
                <a:stretch>
                  <a:fillRect l="-1097"/>
                </a:stretch>
              </a:blipFill>
            </p:spPr>
            <p:txBody>
              <a:bodyPr/>
              <a:lstStyle/>
              <a:p>
                <a:r>
                  <a:rPr lang="en-US">
                    <a:noFill/>
                  </a:rPr>
                  <a:t> </a:t>
                </a:r>
              </a:p>
            </p:txBody>
          </p:sp>
        </mc:Fallback>
      </mc:AlternateContent>
      <p:sp>
        <p:nvSpPr>
          <p:cNvPr id="5" name="Rectangle 4">
            <a:extLst>
              <a:ext uri="{FF2B5EF4-FFF2-40B4-BE49-F238E27FC236}">
                <a16:creationId xmlns:a16="http://schemas.microsoft.com/office/drawing/2014/main" id="{D98ED030-E731-F546-B822-A439087C15EE}"/>
              </a:ext>
            </a:extLst>
          </p:cNvPr>
          <p:cNvSpPr/>
          <p:nvPr/>
        </p:nvSpPr>
        <p:spPr>
          <a:xfrm>
            <a:off x="274320" y="6220346"/>
            <a:ext cx="8459235" cy="369332"/>
          </a:xfrm>
          <a:prstGeom prst="rect">
            <a:avLst/>
          </a:prstGeom>
        </p:spPr>
        <p:txBody>
          <a:bodyPr wrap="square">
            <a:spAutoFit/>
          </a:bodyPr>
          <a:lstStyle/>
          <a:p>
            <a:r>
              <a:rPr lang="en-US" dirty="0">
                <a:hlinkClick r:id="rId5"/>
              </a:rPr>
              <a:t>http://</a:t>
            </a:r>
            <a:r>
              <a:rPr lang="en-US" dirty="0" err="1">
                <a:hlinkClick r:id="rId5"/>
              </a:rPr>
              <a:t>students.brown.edu</a:t>
            </a:r>
            <a:r>
              <a:rPr lang="en-US" dirty="0">
                <a:hlinkClick r:id="rId5"/>
              </a:rPr>
              <a:t>/seeing-theory/frequentist-inference/index.html#section2</a:t>
            </a:r>
            <a:endParaRPr lang="en-US" dirty="0"/>
          </a:p>
        </p:txBody>
      </p:sp>
    </p:spTree>
    <p:extLst>
      <p:ext uri="{BB962C8B-B14F-4D97-AF65-F5344CB8AC3E}">
        <p14:creationId xmlns:p14="http://schemas.microsoft.com/office/powerpoint/2010/main" val="8248260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Random Variable</a:t>
            </a:r>
          </a:p>
        </p:txBody>
      </p:sp>
      <p:sp>
        <p:nvSpPr>
          <p:cNvPr id="3" name="Text Placeholder 2"/>
          <p:cNvSpPr>
            <a:spLocks noGrp="1"/>
          </p:cNvSpPr>
          <p:nvPr>
            <p:ph type="body" sz="quarter" idx="10"/>
          </p:nvPr>
        </p:nvSpPr>
        <p:spPr>
          <a:xfrm>
            <a:off x="276684" y="987071"/>
            <a:ext cx="7491670" cy="5072158"/>
          </a:xfrm>
        </p:spPr>
        <p:txBody>
          <a:bodyPr/>
          <a:lstStyle/>
          <a:p>
            <a:endParaRPr lang="en-US" dirty="0"/>
          </a:p>
          <a:p>
            <a:r>
              <a:rPr lang="en-US" sz="2000" dirty="0">
                <a:solidFill>
                  <a:schemeClr val="tx1"/>
                </a:solidFill>
                <a:latin typeface="+mn-lt"/>
              </a:rPr>
              <a:t>Definition: a random variable is the outcome of an experiment.  </a:t>
            </a:r>
          </a:p>
          <a:p>
            <a:endParaRPr lang="en-US" sz="2000" dirty="0">
              <a:solidFill>
                <a:schemeClr val="tx1"/>
              </a:solidFill>
              <a:latin typeface="+mn-lt"/>
            </a:endParaRPr>
          </a:p>
          <a:p>
            <a:r>
              <a:rPr lang="en-US" sz="2000" dirty="0">
                <a:solidFill>
                  <a:schemeClr val="tx1"/>
                </a:solidFill>
                <a:latin typeface="+mn-lt"/>
              </a:rPr>
              <a:t>example: toss two dice.  A random variable could be…</a:t>
            </a:r>
          </a:p>
          <a:p>
            <a:endParaRPr lang="en-US" sz="2000" dirty="0">
              <a:solidFill>
                <a:schemeClr val="tx1"/>
              </a:solidFill>
              <a:latin typeface="+mn-lt"/>
            </a:endParaRPr>
          </a:p>
          <a:p>
            <a:r>
              <a:rPr lang="en-US" sz="2000" dirty="0">
                <a:solidFill>
                  <a:schemeClr val="tx1"/>
                </a:solidFill>
                <a:latin typeface="+mn-lt"/>
              </a:rPr>
              <a:t>1) The sum of the two dice {2,3,…,12}</a:t>
            </a:r>
          </a:p>
          <a:p>
            <a:r>
              <a:rPr lang="en-US" sz="2000" dirty="0">
                <a:solidFill>
                  <a:schemeClr val="tx1"/>
                </a:solidFill>
                <a:latin typeface="+mn-lt"/>
              </a:rPr>
              <a:t>2) The difference of the two dice {0,1,…,5}</a:t>
            </a:r>
          </a:p>
          <a:p>
            <a:r>
              <a:rPr lang="en-US" sz="2000" dirty="0">
                <a:solidFill>
                  <a:schemeClr val="tx1"/>
                </a:solidFill>
                <a:latin typeface="+mn-lt"/>
              </a:rPr>
              <a:t>3) A one if it’s a pair, zero if its not {1,0}</a:t>
            </a:r>
          </a:p>
          <a:p>
            <a:r>
              <a:rPr lang="en-US" sz="2000" dirty="0">
                <a:solidFill>
                  <a:schemeClr val="tx1"/>
                </a:solidFill>
                <a:latin typeface="+mn-lt"/>
              </a:rPr>
              <a:t>4) The product of the two dice {1,2,…,25,30,36}</a:t>
            </a:r>
          </a:p>
          <a:p>
            <a:endParaRPr lang="en-US" sz="2000" dirty="0">
              <a:solidFill>
                <a:schemeClr val="tx1"/>
              </a:solidFill>
              <a:latin typeface="+mn-lt"/>
            </a:endParaRPr>
          </a:p>
          <a:p>
            <a:endParaRPr lang="en-US" sz="2000" dirty="0">
              <a:solidFill>
                <a:schemeClr val="tx1"/>
              </a:solidFill>
              <a:latin typeface="+mn-lt"/>
            </a:endParaRPr>
          </a:p>
          <a:p>
            <a:r>
              <a:rPr lang="en-US" sz="2000" dirty="0">
                <a:solidFill>
                  <a:schemeClr val="tx1"/>
                </a:solidFill>
                <a:latin typeface="+mn-lt"/>
              </a:rPr>
              <a:t>Set of things a random variable could be is called “the support”</a:t>
            </a:r>
          </a:p>
          <a:p>
            <a:endParaRPr lang="en-US" sz="3600" dirty="0">
              <a:solidFill>
                <a:schemeClr val="tx2"/>
              </a:solidFill>
            </a:endParaRPr>
          </a:p>
        </p:txBody>
      </p:sp>
      <p:pic>
        <p:nvPicPr>
          <p:cNvPr id="1026" name="Picture 2" descr="Image result for einstein rolling dic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72099" y="1124793"/>
            <a:ext cx="4485994" cy="44859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7815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does this mean?</a:t>
            </a:r>
          </a:p>
        </p:txBody>
      </p:sp>
      <p:sp>
        <p:nvSpPr>
          <p:cNvPr id="3" name="Text Placeholder 2"/>
          <p:cNvSpPr>
            <a:spLocks noGrp="1"/>
          </p:cNvSpPr>
          <p:nvPr>
            <p:ph type="body" sz="quarter" idx="10"/>
          </p:nvPr>
        </p:nvSpPr>
        <p:spPr>
          <a:xfrm>
            <a:off x="276683" y="987071"/>
            <a:ext cx="12026829" cy="11030712"/>
          </a:xfrm>
        </p:spPr>
        <p:txBody>
          <a:bodyPr/>
          <a:lstStyle/>
          <a:p>
            <a:endParaRPr lang="en-US" sz="2000" dirty="0">
              <a:solidFill>
                <a:schemeClr val="tx1"/>
              </a:solidFill>
              <a:latin typeface="+mn-lt"/>
            </a:endParaRPr>
          </a:p>
          <a:p>
            <a:r>
              <a:rPr lang="en-US" sz="3200" dirty="0">
                <a:solidFill>
                  <a:schemeClr val="tx2"/>
                </a:solidFill>
              </a:rPr>
              <a:t>1) Your estimate is your best guess of the truth</a:t>
            </a:r>
          </a:p>
          <a:p>
            <a:endParaRPr lang="en-US" sz="3200" dirty="0">
              <a:solidFill>
                <a:schemeClr val="tx2"/>
              </a:solidFill>
            </a:endParaRPr>
          </a:p>
          <a:p>
            <a:r>
              <a:rPr lang="en-US" sz="3200" dirty="0">
                <a:solidFill>
                  <a:schemeClr val="tx2"/>
                </a:solidFill>
              </a:rPr>
              <a:t>2) 95% confidence interval: 95% of the time the truth is in this range from a statistics perspective</a:t>
            </a:r>
          </a:p>
          <a:p>
            <a:endParaRPr lang="en-US" sz="3200" dirty="0">
              <a:solidFill>
                <a:schemeClr val="tx2"/>
              </a:solidFill>
            </a:endParaRPr>
          </a:p>
          <a:p>
            <a:r>
              <a:rPr lang="en-US" sz="3200" dirty="0">
                <a:solidFill>
                  <a:schemeClr val="tx2"/>
                </a:solidFill>
              </a:rPr>
              <a:t>3) If wide, indicates lots of uncertainty in estimator; can’t be too sure</a:t>
            </a:r>
          </a:p>
          <a:p>
            <a:endParaRPr lang="en-US" sz="3200" dirty="0">
              <a:solidFill>
                <a:schemeClr val="tx2"/>
              </a:solidFill>
            </a:endParaRPr>
          </a:p>
          <a:p>
            <a:r>
              <a:rPr lang="en-US" sz="3200" dirty="0">
                <a:solidFill>
                  <a:schemeClr val="tx2"/>
                </a:solidFill>
              </a:rPr>
              <a:t>4) In practice, you only have 1 sample. Statistical theory </a:t>
            </a:r>
            <a:r>
              <a:rPr lang="en-US" sz="3200" b="1" i="1" dirty="0">
                <a:solidFill>
                  <a:schemeClr val="tx2"/>
                </a:solidFill>
              </a:rPr>
              <a:t>quantifies your uncertainty in this estimate</a:t>
            </a:r>
            <a:endParaRPr lang="en-US" sz="3200" dirty="0">
              <a:solidFill>
                <a:schemeClr val="tx2"/>
              </a:solidFill>
            </a:endParaRPr>
          </a:p>
          <a:p>
            <a:endParaRPr lang="en-US" sz="3600" dirty="0">
              <a:solidFill>
                <a:schemeClr val="tx2"/>
              </a:solidFill>
            </a:endParaRPr>
          </a:p>
          <a:p>
            <a:endParaRPr lang="en-US" sz="3600" dirty="0">
              <a:solidFill>
                <a:schemeClr val="tx2"/>
              </a:solidFill>
            </a:endParaRPr>
          </a:p>
          <a:p>
            <a:endParaRPr lang="en-US" sz="2800" b="0" dirty="0">
              <a:solidFill>
                <a:schemeClr val="tx1"/>
              </a:solidFill>
              <a:latin typeface="+mn-lt"/>
            </a:endParaRPr>
          </a:p>
          <a:p>
            <a:endParaRPr lang="en-US" sz="2800" dirty="0">
              <a:solidFill>
                <a:schemeClr val="tx1"/>
              </a:solidFill>
              <a:latin typeface="+mn-lt"/>
            </a:endParaRPr>
          </a:p>
          <a:p>
            <a:endParaRPr lang="en-US" sz="2800" b="0" dirty="0">
              <a:solidFill>
                <a:schemeClr val="tx1"/>
              </a:solidFill>
              <a:latin typeface="+mn-lt"/>
            </a:endParaRPr>
          </a:p>
          <a:p>
            <a:endParaRPr lang="en-US" sz="2800" dirty="0">
              <a:solidFill>
                <a:schemeClr val="tx1"/>
              </a:solidFill>
              <a:latin typeface="+mn-lt"/>
            </a:endParaRPr>
          </a:p>
          <a:p>
            <a:endParaRPr lang="en-US" sz="2000" dirty="0">
              <a:solidFill>
                <a:schemeClr val="tx1"/>
              </a:solidFill>
              <a:latin typeface="+mn-lt"/>
            </a:endParaRPr>
          </a:p>
          <a:p>
            <a:endParaRPr lang="en-US" sz="3600" i="1" dirty="0">
              <a:solidFill>
                <a:schemeClr val="tx1"/>
              </a:solidFill>
            </a:endParaRPr>
          </a:p>
          <a:p>
            <a:endParaRPr lang="en-US" sz="3600" i="1" dirty="0">
              <a:solidFill>
                <a:schemeClr val="tx1"/>
              </a:solidFill>
              <a:latin typeface="+mn-lt"/>
            </a:endParaRPr>
          </a:p>
          <a:p>
            <a:endParaRPr lang="en-US" sz="3600" dirty="0">
              <a:solidFill>
                <a:schemeClr val="tx2"/>
              </a:solidFill>
            </a:endParaRPr>
          </a:p>
          <a:p>
            <a:endParaRPr lang="en-US" sz="3600" dirty="0">
              <a:solidFill>
                <a:schemeClr val="tx2"/>
              </a:solidFill>
            </a:endParaRPr>
          </a:p>
        </p:txBody>
      </p:sp>
    </p:spTree>
    <p:extLst>
      <p:ext uri="{BB962C8B-B14F-4D97-AF65-F5344CB8AC3E}">
        <p14:creationId xmlns:p14="http://schemas.microsoft.com/office/powerpoint/2010/main" val="3405412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Visualizing the CLT</a:t>
            </a:r>
          </a:p>
        </p:txBody>
      </p:sp>
      <p:sp>
        <p:nvSpPr>
          <p:cNvPr id="3" name="Text Placeholder 2"/>
          <p:cNvSpPr>
            <a:spLocks noGrp="1"/>
          </p:cNvSpPr>
          <p:nvPr>
            <p:ph type="body" sz="quarter" idx="10"/>
          </p:nvPr>
        </p:nvSpPr>
        <p:spPr>
          <a:xfrm>
            <a:off x="276683" y="987071"/>
            <a:ext cx="11669894" cy="10507492"/>
          </a:xfrm>
        </p:spPr>
        <p:txBody>
          <a:bodyPr/>
          <a:lstStyle/>
          <a:p>
            <a:endParaRPr lang="en-US" sz="2000" dirty="0">
              <a:solidFill>
                <a:schemeClr val="tx1"/>
              </a:solidFill>
              <a:latin typeface="+mn-lt"/>
            </a:endParaRPr>
          </a:p>
          <a:p>
            <a:r>
              <a:rPr lang="en-US" sz="3600" dirty="0">
                <a:solidFill>
                  <a:schemeClr val="tx2"/>
                </a:solidFill>
              </a:rPr>
              <a:t>N=4</a:t>
            </a:r>
          </a:p>
          <a:p>
            <a:r>
              <a:rPr lang="en-US" sz="3600" dirty="0">
                <a:solidFill>
                  <a:schemeClr val="tx2"/>
                </a:solidFill>
              </a:rPr>
              <a:t>Fair coin</a:t>
            </a:r>
          </a:p>
          <a:p>
            <a:r>
              <a:rPr lang="en-US" sz="3600" dirty="0">
                <a:solidFill>
                  <a:schemeClr val="tx2"/>
                </a:solidFill>
                <a:hlinkClick r:id="rId3"/>
              </a:rPr>
              <a:t>http://blog.vctr.me/posts/central-limit-theorem.html</a:t>
            </a:r>
            <a:endParaRPr lang="en-US" sz="3600" dirty="0">
              <a:solidFill>
                <a:schemeClr val="tx2"/>
              </a:solidFill>
            </a:endParaRPr>
          </a:p>
          <a:p>
            <a:endParaRPr lang="en-US" sz="3600" dirty="0">
              <a:solidFill>
                <a:schemeClr val="tx2"/>
              </a:solidFill>
              <a:hlinkClick r:id="rId4"/>
            </a:endParaRPr>
          </a:p>
          <a:p>
            <a:r>
              <a:rPr lang="en-US" sz="3600" dirty="0">
                <a:solidFill>
                  <a:schemeClr val="tx2"/>
                </a:solidFill>
                <a:hlinkClick r:id="rId4"/>
              </a:rPr>
              <a:t>http://students.brown.edu/seeing-theory/probability-distributions/index.html</a:t>
            </a:r>
            <a:endParaRPr lang="en-US" sz="3600" dirty="0">
              <a:solidFill>
                <a:schemeClr val="tx2"/>
              </a:solidFill>
            </a:endParaRPr>
          </a:p>
          <a:p>
            <a:endParaRPr lang="en-US" sz="3600" dirty="0">
              <a:solidFill>
                <a:schemeClr val="tx2"/>
              </a:solidFill>
            </a:endParaRPr>
          </a:p>
          <a:p>
            <a:endParaRPr lang="en-US" sz="3600" dirty="0">
              <a:solidFill>
                <a:schemeClr val="tx2"/>
              </a:solidFill>
            </a:endParaRPr>
          </a:p>
          <a:p>
            <a:endParaRPr lang="en-US" sz="3600" dirty="0">
              <a:solidFill>
                <a:schemeClr val="tx2"/>
              </a:solidFill>
            </a:endParaRPr>
          </a:p>
          <a:p>
            <a:endParaRPr lang="en-US" sz="2800" b="0" dirty="0">
              <a:solidFill>
                <a:schemeClr val="tx1"/>
              </a:solidFill>
              <a:latin typeface="+mn-lt"/>
            </a:endParaRPr>
          </a:p>
          <a:p>
            <a:endParaRPr lang="en-US" sz="2800" dirty="0">
              <a:solidFill>
                <a:schemeClr val="tx1"/>
              </a:solidFill>
              <a:latin typeface="+mn-lt"/>
            </a:endParaRPr>
          </a:p>
          <a:p>
            <a:endParaRPr lang="en-US" sz="2800" b="0" dirty="0">
              <a:solidFill>
                <a:schemeClr val="tx1"/>
              </a:solidFill>
              <a:latin typeface="+mn-lt"/>
            </a:endParaRPr>
          </a:p>
          <a:p>
            <a:endParaRPr lang="en-US" sz="2800" dirty="0">
              <a:solidFill>
                <a:schemeClr val="tx1"/>
              </a:solidFill>
              <a:latin typeface="+mn-lt"/>
            </a:endParaRPr>
          </a:p>
          <a:p>
            <a:endParaRPr lang="en-US" sz="2000" dirty="0">
              <a:solidFill>
                <a:schemeClr val="tx1"/>
              </a:solidFill>
              <a:latin typeface="+mn-lt"/>
            </a:endParaRPr>
          </a:p>
          <a:p>
            <a:endParaRPr lang="en-US" sz="3600" i="1" dirty="0">
              <a:solidFill>
                <a:schemeClr val="tx1"/>
              </a:solidFill>
            </a:endParaRPr>
          </a:p>
          <a:p>
            <a:endParaRPr lang="en-US" sz="3600" i="1" dirty="0">
              <a:solidFill>
                <a:schemeClr val="tx1"/>
              </a:solidFill>
              <a:latin typeface="+mn-lt"/>
            </a:endParaRPr>
          </a:p>
          <a:p>
            <a:endParaRPr lang="en-US" sz="3600" dirty="0">
              <a:solidFill>
                <a:schemeClr val="tx2"/>
              </a:solidFill>
            </a:endParaRPr>
          </a:p>
          <a:p>
            <a:endParaRPr lang="en-US" sz="3600" dirty="0">
              <a:solidFill>
                <a:schemeClr val="tx2"/>
              </a:solidFill>
            </a:endParaRPr>
          </a:p>
        </p:txBody>
      </p:sp>
    </p:spTree>
    <p:extLst>
      <p:ext uri="{BB962C8B-B14F-4D97-AF65-F5344CB8AC3E}">
        <p14:creationId xmlns:p14="http://schemas.microsoft.com/office/powerpoint/2010/main" val="1280189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does standard error capture?</a:t>
            </a:r>
          </a:p>
        </p:txBody>
      </p:sp>
      <p:sp>
        <p:nvSpPr>
          <p:cNvPr id="3" name="Text Placeholder 2"/>
          <p:cNvSpPr>
            <a:spLocks noGrp="1"/>
          </p:cNvSpPr>
          <p:nvPr>
            <p:ph type="body" sz="quarter" idx="10"/>
          </p:nvPr>
        </p:nvSpPr>
        <p:spPr>
          <a:xfrm>
            <a:off x="276683" y="987071"/>
            <a:ext cx="11004875" cy="5743111"/>
          </a:xfrm>
        </p:spPr>
        <p:txBody>
          <a:bodyPr/>
          <a:lstStyle/>
          <a:p>
            <a:endParaRPr lang="en-US" dirty="0"/>
          </a:p>
          <a:p>
            <a:r>
              <a:rPr lang="en-US" sz="3600" dirty="0"/>
              <a:t>Standard error captures how much our estimator will move around due the chance involved in sampling</a:t>
            </a:r>
          </a:p>
          <a:p>
            <a:r>
              <a:rPr lang="en-US" sz="2000" dirty="0">
                <a:solidFill>
                  <a:schemeClr val="tx1"/>
                </a:solidFill>
                <a:latin typeface="+mn-lt"/>
              </a:rPr>
              <a:t>This is known as </a:t>
            </a:r>
            <a:r>
              <a:rPr lang="en-US" sz="2000" b="1" dirty="0">
                <a:solidFill>
                  <a:schemeClr val="tx1"/>
                </a:solidFill>
                <a:latin typeface="+mn-lt"/>
              </a:rPr>
              <a:t>sampling variation</a:t>
            </a:r>
            <a:r>
              <a:rPr lang="en-US" sz="2000" dirty="0">
                <a:solidFill>
                  <a:schemeClr val="tx1"/>
                </a:solidFill>
                <a:latin typeface="+mn-lt"/>
              </a:rPr>
              <a:t>, it captures the degree to which small samples are different from the population.</a:t>
            </a:r>
            <a:endParaRPr lang="en-US" sz="2000" i="1" dirty="0">
              <a:solidFill>
                <a:schemeClr val="tx1"/>
              </a:solidFill>
              <a:latin typeface="+mn-lt"/>
            </a:endParaRPr>
          </a:p>
          <a:p>
            <a:endParaRPr lang="en-US" sz="3600" dirty="0">
              <a:solidFill>
                <a:schemeClr val="tx2"/>
              </a:solidFill>
            </a:endParaRPr>
          </a:p>
          <a:p>
            <a:r>
              <a:rPr lang="en-US" sz="3600" dirty="0">
                <a:solidFill>
                  <a:schemeClr val="tx2"/>
                </a:solidFill>
              </a:rPr>
              <a:t>It does not capture </a:t>
            </a:r>
            <a:r>
              <a:rPr lang="en-US" sz="3600" i="1" dirty="0">
                <a:solidFill>
                  <a:schemeClr val="tx2"/>
                </a:solidFill>
              </a:rPr>
              <a:t>model uncertainty or bias in the sampling procedure</a:t>
            </a:r>
            <a:endParaRPr lang="en-US" sz="3600" dirty="0">
              <a:solidFill>
                <a:schemeClr val="tx2"/>
              </a:solidFill>
            </a:endParaRPr>
          </a:p>
          <a:p>
            <a:r>
              <a:rPr lang="en-US" sz="2000" dirty="0">
                <a:solidFill>
                  <a:schemeClr val="tx1"/>
                </a:solidFill>
                <a:latin typeface="+mn-lt"/>
              </a:rPr>
              <a:t>What if I have a non-random sample?</a:t>
            </a:r>
          </a:p>
          <a:p>
            <a:r>
              <a:rPr lang="en-US" sz="2000" dirty="0">
                <a:solidFill>
                  <a:schemeClr val="tx1"/>
                </a:solidFill>
                <a:latin typeface="+mn-lt"/>
              </a:rPr>
              <a:t>The “margin for error” you see on polls usually assumes they have a representative sample, and thus only reports sampling variation</a:t>
            </a:r>
            <a:endParaRPr lang="en-US" sz="2000" i="1" dirty="0">
              <a:solidFill>
                <a:schemeClr val="tx1"/>
              </a:solidFill>
              <a:latin typeface="+mn-lt"/>
            </a:endParaRPr>
          </a:p>
          <a:p>
            <a:endParaRPr lang="en-US" sz="3600" dirty="0">
              <a:solidFill>
                <a:schemeClr val="tx2"/>
              </a:solidFill>
            </a:endParaRPr>
          </a:p>
        </p:txBody>
      </p:sp>
    </p:spTree>
    <p:extLst>
      <p:ext uri="{BB962C8B-B14F-4D97-AF65-F5344CB8AC3E}">
        <p14:creationId xmlns:p14="http://schemas.microsoft.com/office/powerpoint/2010/main" val="898025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Sampling and estimation </a:t>
            </a:r>
          </a:p>
        </p:txBody>
      </p:sp>
      <p:sp>
        <p:nvSpPr>
          <p:cNvPr id="3" name="Text Placeholder 2"/>
          <p:cNvSpPr>
            <a:spLocks noGrp="1"/>
          </p:cNvSpPr>
          <p:nvPr>
            <p:ph type="body" sz="quarter" idx="10"/>
          </p:nvPr>
        </p:nvSpPr>
        <p:spPr>
          <a:xfrm>
            <a:off x="276682" y="987071"/>
            <a:ext cx="11804727" cy="4524315"/>
          </a:xfrm>
        </p:spPr>
        <p:txBody>
          <a:bodyPr/>
          <a:lstStyle/>
          <a:p>
            <a:endParaRPr lang="en-US" dirty="0"/>
          </a:p>
          <a:p>
            <a:r>
              <a:rPr lang="en-US" sz="3600" dirty="0">
                <a:solidFill>
                  <a:schemeClr val="tx2"/>
                </a:solidFill>
              </a:rPr>
              <a:t>Sampling is the way we generate “observations”</a:t>
            </a:r>
          </a:p>
          <a:p>
            <a:endParaRPr lang="en-US" sz="3600" dirty="0">
              <a:solidFill>
                <a:schemeClr val="tx2"/>
              </a:solidFill>
            </a:endParaRPr>
          </a:p>
          <a:p>
            <a:r>
              <a:rPr lang="en-US" sz="3600" dirty="0">
                <a:solidFill>
                  <a:schemeClr val="tx2"/>
                </a:solidFill>
              </a:rPr>
              <a:t>Generate “observations” = constructing datasets</a:t>
            </a:r>
          </a:p>
          <a:p>
            <a:endParaRPr lang="en-US" sz="3600" dirty="0">
              <a:solidFill>
                <a:schemeClr val="tx2"/>
              </a:solidFill>
            </a:endParaRPr>
          </a:p>
          <a:p>
            <a:r>
              <a:rPr lang="en-US" sz="3600" dirty="0">
                <a:solidFill>
                  <a:schemeClr val="tx2"/>
                </a:solidFill>
              </a:rPr>
              <a:t>Any dataset that is not a “complete census” is a sample </a:t>
            </a:r>
          </a:p>
          <a:p>
            <a:r>
              <a:rPr lang="en-US" sz="2400" dirty="0">
                <a:solidFill>
                  <a:schemeClr val="tx2"/>
                </a:solidFill>
              </a:rPr>
              <a:t>even a complete census only represents one point in time, so can be view as a sample too</a:t>
            </a:r>
          </a:p>
        </p:txBody>
      </p:sp>
    </p:spTree>
    <p:extLst>
      <p:ext uri="{BB962C8B-B14F-4D97-AF65-F5344CB8AC3E}">
        <p14:creationId xmlns:p14="http://schemas.microsoft.com/office/powerpoint/2010/main" val="3218737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Returning to our example</a:t>
            </a:r>
          </a:p>
        </p:txBody>
      </p:sp>
      <p:sp>
        <p:nvSpPr>
          <p:cNvPr id="3" name="Text Placeholder 2"/>
          <p:cNvSpPr>
            <a:spLocks noGrp="1"/>
          </p:cNvSpPr>
          <p:nvPr>
            <p:ph type="body" sz="quarter" idx="10"/>
          </p:nvPr>
        </p:nvSpPr>
        <p:spPr>
          <a:xfrm>
            <a:off x="276683" y="987071"/>
            <a:ext cx="10672366" cy="5435334"/>
          </a:xfrm>
        </p:spPr>
        <p:txBody>
          <a:bodyPr/>
          <a:lstStyle/>
          <a:p>
            <a:endParaRPr lang="en-US" dirty="0"/>
          </a:p>
          <a:p>
            <a:r>
              <a:rPr lang="en-US" sz="2800" dirty="0">
                <a:solidFill>
                  <a:schemeClr val="tx2"/>
                </a:solidFill>
              </a:rPr>
              <a:t>Some samples:</a:t>
            </a:r>
          </a:p>
          <a:p>
            <a:pPr marL="742950" indent="-742950">
              <a:buAutoNum type="arabicParenR"/>
            </a:pPr>
            <a:r>
              <a:rPr lang="en-US" sz="2800" dirty="0">
                <a:solidFill>
                  <a:schemeClr val="tx2"/>
                </a:solidFill>
              </a:rPr>
              <a:t>Heights of the course instructors</a:t>
            </a:r>
          </a:p>
          <a:p>
            <a:pPr marL="742950" indent="-742950">
              <a:buAutoNum type="arabicParenR"/>
            </a:pPr>
            <a:r>
              <a:rPr lang="en-US" sz="2800" dirty="0">
                <a:solidFill>
                  <a:schemeClr val="tx2"/>
                </a:solidFill>
              </a:rPr>
              <a:t>Heights of all the people in the room</a:t>
            </a:r>
          </a:p>
          <a:p>
            <a:pPr marL="742950" indent="-742950">
              <a:buAutoNum type="arabicParenR"/>
            </a:pPr>
            <a:r>
              <a:rPr lang="en-US" sz="2800" dirty="0">
                <a:solidFill>
                  <a:schemeClr val="tx2"/>
                </a:solidFill>
              </a:rPr>
              <a:t>All MSFT employees</a:t>
            </a:r>
          </a:p>
          <a:p>
            <a:pPr marL="742950" indent="-742950">
              <a:buAutoNum type="arabicParenR"/>
            </a:pPr>
            <a:r>
              <a:rPr lang="en-US" sz="2800" dirty="0">
                <a:solidFill>
                  <a:schemeClr val="tx2"/>
                </a:solidFill>
              </a:rPr>
              <a:t>MSFT employees that will stop and talk to us</a:t>
            </a:r>
          </a:p>
          <a:p>
            <a:endParaRPr lang="en-US" sz="3600" dirty="0">
              <a:solidFill>
                <a:schemeClr val="tx2"/>
              </a:solidFill>
            </a:endParaRPr>
          </a:p>
          <a:p>
            <a:endParaRPr lang="en-US" sz="3600" dirty="0">
              <a:solidFill>
                <a:schemeClr val="tx2"/>
              </a:solidFill>
            </a:endParaRPr>
          </a:p>
          <a:p>
            <a:r>
              <a:rPr lang="en-US" sz="3600" dirty="0">
                <a:solidFill>
                  <a:schemeClr val="tx2"/>
                </a:solidFill>
              </a:rPr>
              <a:t>The samples are not random subsamples, (3) will have the lowest </a:t>
            </a:r>
            <a:r>
              <a:rPr lang="en-US" sz="3600" dirty="0" err="1">
                <a:solidFill>
                  <a:schemeClr val="tx2"/>
                </a:solidFill>
              </a:rPr>
              <a:t>s.e.</a:t>
            </a:r>
            <a:r>
              <a:rPr lang="en-US" sz="3600" dirty="0">
                <a:solidFill>
                  <a:schemeClr val="tx2"/>
                </a:solidFill>
              </a:rPr>
              <a:t> because n is largest</a:t>
            </a:r>
          </a:p>
        </p:txBody>
      </p:sp>
      <p:sp>
        <p:nvSpPr>
          <p:cNvPr id="4" name="Oval 3"/>
          <p:cNvSpPr/>
          <p:nvPr/>
        </p:nvSpPr>
        <p:spPr bwMode="auto">
          <a:xfrm>
            <a:off x="8170985" y="1202780"/>
            <a:ext cx="3810430" cy="360368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Oval 4"/>
          <p:cNvSpPr/>
          <p:nvPr/>
        </p:nvSpPr>
        <p:spPr bwMode="auto">
          <a:xfrm>
            <a:off x="8255720" y="2205766"/>
            <a:ext cx="580283" cy="597877"/>
          </a:xfrm>
          <a:prstGeom prst="ellipse">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550769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Random sampling for unbiasedness</a:t>
            </a:r>
          </a:p>
        </p:txBody>
      </p:sp>
      <p:sp>
        <p:nvSpPr>
          <p:cNvPr id="3" name="Text Placeholder 2"/>
          <p:cNvSpPr>
            <a:spLocks noGrp="1"/>
          </p:cNvSpPr>
          <p:nvPr>
            <p:ph type="body" sz="quarter" idx="10"/>
          </p:nvPr>
        </p:nvSpPr>
        <p:spPr>
          <a:xfrm>
            <a:off x="492971" y="1193814"/>
            <a:ext cx="7488115" cy="5219891"/>
          </a:xfrm>
        </p:spPr>
        <p:txBody>
          <a:bodyPr/>
          <a:lstStyle/>
          <a:p>
            <a:endParaRPr lang="en-US" dirty="0"/>
          </a:p>
          <a:p>
            <a:r>
              <a:rPr lang="en-US" sz="3200" dirty="0" err="1">
                <a:solidFill>
                  <a:schemeClr val="tx2"/>
                </a:solidFill>
              </a:rPr>
              <a:t>s.e.’s</a:t>
            </a:r>
            <a:r>
              <a:rPr lang="en-US" sz="3200" dirty="0">
                <a:solidFill>
                  <a:schemeClr val="tx2"/>
                </a:solidFill>
              </a:rPr>
              <a:t> are not very meaningful if the estimator is </a:t>
            </a:r>
            <a:r>
              <a:rPr lang="en-US" sz="3200" i="1" dirty="0">
                <a:solidFill>
                  <a:schemeClr val="tx2"/>
                </a:solidFill>
              </a:rPr>
              <a:t>biased </a:t>
            </a:r>
          </a:p>
          <a:p>
            <a:endParaRPr lang="en-US" sz="3200" i="1" dirty="0">
              <a:solidFill>
                <a:schemeClr val="tx2"/>
              </a:solidFill>
            </a:endParaRPr>
          </a:p>
          <a:p>
            <a:r>
              <a:rPr lang="en-US" sz="3200" dirty="0">
                <a:solidFill>
                  <a:schemeClr val="tx2"/>
                </a:solidFill>
              </a:rPr>
              <a:t>Random sampling ensures that the sample mean will equal the population mean in expectation </a:t>
            </a:r>
          </a:p>
          <a:p>
            <a:endParaRPr lang="en-US" sz="3200" dirty="0">
              <a:solidFill>
                <a:schemeClr val="tx2"/>
              </a:solidFill>
            </a:endParaRPr>
          </a:p>
          <a:p>
            <a:r>
              <a:rPr lang="en-US" sz="3200" dirty="0">
                <a:solidFill>
                  <a:schemeClr val="tx2"/>
                </a:solidFill>
              </a:rPr>
              <a:t>In big data applications, bias is much more important than sampling variation!</a:t>
            </a:r>
          </a:p>
        </p:txBody>
      </p:sp>
      <p:grpSp>
        <p:nvGrpSpPr>
          <p:cNvPr id="37" name="Group 36"/>
          <p:cNvGrpSpPr/>
          <p:nvPr/>
        </p:nvGrpSpPr>
        <p:grpSpPr>
          <a:xfrm>
            <a:off x="8106962" y="2001919"/>
            <a:ext cx="3810430" cy="3603682"/>
            <a:chOff x="8139330" y="3028825"/>
            <a:chExt cx="3810430" cy="3603682"/>
          </a:xfrm>
        </p:grpSpPr>
        <p:sp>
          <p:nvSpPr>
            <p:cNvPr id="4" name="Oval 3"/>
            <p:cNvSpPr/>
            <p:nvPr/>
          </p:nvSpPr>
          <p:spPr bwMode="auto">
            <a:xfrm>
              <a:off x="8139330" y="3028825"/>
              <a:ext cx="3810430" cy="360368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Oval 4"/>
            <p:cNvSpPr/>
            <p:nvPr/>
          </p:nvSpPr>
          <p:spPr bwMode="auto">
            <a:xfrm>
              <a:off x="8695108" y="3704217"/>
              <a:ext cx="116383" cy="137250"/>
            </a:xfrm>
            <a:prstGeom prst="ellipse">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6" name="Oval 5"/>
            <p:cNvSpPr/>
            <p:nvPr/>
          </p:nvSpPr>
          <p:spPr bwMode="auto">
            <a:xfrm>
              <a:off x="9013762" y="3988130"/>
              <a:ext cx="116383" cy="137250"/>
            </a:xfrm>
            <a:prstGeom prst="ellipse">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7" name="Oval 6"/>
            <p:cNvSpPr/>
            <p:nvPr/>
          </p:nvSpPr>
          <p:spPr bwMode="auto">
            <a:xfrm>
              <a:off x="9166162" y="4140530"/>
              <a:ext cx="116383" cy="137250"/>
            </a:xfrm>
            <a:prstGeom prst="ellipse">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8" name="Oval 7"/>
            <p:cNvSpPr/>
            <p:nvPr/>
          </p:nvSpPr>
          <p:spPr bwMode="auto">
            <a:xfrm>
              <a:off x="9318562" y="4292930"/>
              <a:ext cx="116383" cy="137250"/>
            </a:xfrm>
            <a:prstGeom prst="ellipse">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9" name="Oval 8"/>
            <p:cNvSpPr/>
            <p:nvPr/>
          </p:nvSpPr>
          <p:spPr bwMode="auto">
            <a:xfrm>
              <a:off x="10670336" y="4513926"/>
              <a:ext cx="116383" cy="137250"/>
            </a:xfrm>
            <a:prstGeom prst="ellipse">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0" name="Oval 9"/>
            <p:cNvSpPr/>
            <p:nvPr/>
          </p:nvSpPr>
          <p:spPr bwMode="auto">
            <a:xfrm>
              <a:off x="9623362" y="4597730"/>
              <a:ext cx="116383" cy="137250"/>
            </a:xfrm>
            <a:prstGeom prst="ellipse">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1" name="Oval 10"/>
            <p:cNvSpPr/>
            <p:nvPr/>
          </p:nvSpPr>
          <p:spPr bwMode="auto">
            <a:xfrm>
              <a:off x="10495592" y="3937901"/>
              <a:ext cx="116383" cy="137250"/>
            </a:xfrm>
            <a:prstGeom prst="ellipse">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2" name="Oval 11"/>
            <p:cNvSpPr/>
            <p:nvPr/>
          </p:nvSpPr>
          <p:spPr bwMode="auto">
            <a:xfrm>
              <a:off x="9928162" y="4902530"/>
              <a:ext cx="116383" cy="137250"/>
            </a:xfrm>
            <a:prstGeom prst="ellipse">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3" name="Oval 12"/>
            <p:cNvSpPr/>
            <p:nvPr/>
          </p:nvSpPr>
          <p:spPr bwMode="auto">
            <a:xfrm>
              <a:off x="11049975" y="4924768"/>
              <a:ext cx="116383" cy="137250"/>
            </a:xfrm>
            <a:prstGeom prst="ellipse">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4" name="Oval 13"/>
            <p:cNvSpPr/>
            <p:nvPr/>
          </p:nvSpPr>
          <p:spPr bwMode="auto">
            <a:xfrm>
              <a:off x="10232962" y="5207330"/>
              <a:ext cx="116383" cy="137250"/>
            </a:xfrm>
            <a:prstGeom prst="ellipse">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5" name="Oval 14"/>
            <p:cNvSpPr/>
            <p:nvPr/>
          </p:nvSpPr>
          <p:spPr bwMode="auto">
            <a:xfrm>
              <a:off x="10385362" y="5359730"/>
              <a:ext cx="116383" cy="137250"/>
            </a:xfrm>
            <a:prstGeom prst="ellipse">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6" name="Oval 15"/>
            <p:cNvSpPr/>
            <p:nvPr/>
          </p:nvSpPr>
          <p:spPr bwMode="auto">
            <a:xfrm>
              <a:off x="10537762" y="5512130"/>
              <a:ext cx="116383" cy="137250"/>
            </a:xfrm>
            <a:prstGeom prst="ellipse">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7" name="Oval 16"/>
            <p:cNvSpPr/>
            <p:nvPr/>
          </p:nvSpPr>
          <p:spPr bwMode="auto">
            <a:xfrm>
              <a:off x="10690162" y="5664530"/>
              <a:ext cx="116383" cy="137250"/>
            </a:xfrm>
            <a:prstGeom prst="ellipse">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8" name="Oval 17"/>
            <p:cNvSpPr/>
            <p:nvPr/>
          </p:nvSpPr>
          <p:spPr bwMode="auto">
            <a:xfrm>
              <a:off x="8861362" y="3835730"/>
              <a:ext cx="116383" cy="137250"/>
            </a:xfrm>
            <a:prstGeom prst="ellipse">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9" name="Oval 18"/>
            <p:cNvSpPr/>
            <p:nvPr/>
          </p:nvSpPr>
          <p:spPr bwMode="auto">
            <a:xfrm>
              <a:off x="9094823" y="4617457"/>
              <a:ext cx="116383" cy="137250"/>
            </a:xfrm>
            <a:prstGeom prst="ellipse">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0" name="Oval 19"/>
            <p:cNvSpPr/>
            <p:nvPr/>
          </p:nvSpPr>
          <p:spPr bwMode="auto">
            <a:xfrm>
              <a:off x="9166162" y="4140530"/>
              <a:ext cx="116383" cy="137250"/>
            </a:xfrm>
            <a:prstGeom prst="ellipse">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1" name="Oval 20"/>
            <p:cNvSpPr/>
            <p:nvPr/>
          </p:nvSpPr>
          <p:spPr bwMode="auto">
            <a:xfrm>
              <a:off x="9643556" y="3399743"/>
              <a:ext cx="116383" cy="137250"/>
            </a:xfrm>
            <a:prstGeom prst="ellipse">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2" name="Oval 21"/>
            <p:cNvSpPr/>
            <p:nvPr/>
          </p:nvSpPr>
          <p:spPr bwMode="auto">
            <a:xfrm>
              <a:off x="8852546" y="5556357"/>
              <a:ext cx="116383" cy="137250"/>
            </a:xfrm>
            <a:prstGeom prst="ellipse">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3" name="Oval 22"/>
            <p:cNvSpPr/>
            <p:nvPr/>
          </p:nvSpPr>
          <p:spPr bwMode="auto">
            <a:xfrm>
              <a:off x="9623362" y="4597730"/>
              <a:ext cx="116383" cy="137250"/>
            </a:xfrm>
            <a:prstGeom prst="ellipse">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4" name="Oval 23"/>
            <p:cNvSpPr/>
            <p:nvPr/>
          </p:nvSpPr>
          <p:spPr bwMode="auto">
            <a:xfrm>
              <a:off x="8610574" y="4738222"/>
              <a:ext cx="116383" cy="137250"/>
            </a:xfrm>
            <a:prstGeom prst="ellipse">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5" name="Oval 24"/>
            <p:cNvSpPr/>
            <p:nvPr/>
          </p:nvSpPr>
          <p:spPr bwMode="auto">
            <a:xfrm>
              <a:off x="9928162" y="4902530"/>
              <a:ext cx="116383" cy="137250"/>
            </a:xfrm>
            <a:prstGeom prst="ellipse">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6" name="Oval 25"/>
            <p:cNvSpPr/>
            <p:nvPr/>
          </p:nvSpPr>
          <p:spPr bwMode="auto">
            <a:xfrm>
              <a:off x="9820865" y="5222310"/>
              <a:ext cx="116383" cy="137250"/>
            </a:xfrm>
            <a:prstGeom prst="ellipse">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7" name="Oval 26"/>
            <p:cNvSpPr/>
            <p:nvPr/>
          </p:nvSpPr>
          <p:spPr bwMode="auto">
            <a:xfrm>
              <a:off x="10232962" y="5207330"/>
              <a:ext cx="116383" cy="137250"/>
            </a:xfrm>
            <a:prstGeom prst="ellipse">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8" name="Oval 27"/>
            <p:cNvSpPr/>
            <p:nvPr/>
          </p:nvSpPr>
          <p:spPr bwMode="auto">
            <a:xfrm>
              <a:off x="11498090" y="5243676"/>
              <a:ext cx="116383" cy="137250"/>
            </a:xfrm>
            <a:prstGeom prst="ellipse">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9" name="Oval 28"/>
            <p:cNvSpPr/>
            <p:nvPr/>
          </p:nvSpPr>
          <p:spPr bwMode="auto">
            <a:xfrm>
              <a:off x="10891667" y="5254256"/>
              <a:ext cx="116383" cy="137250"/>
            </a:xfrm>
            <a:prstGeom prst="ellipse">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0" name="Oval 29"/>
            <p:cNvSpPr/>
            <p:nvPr/>
          </p:nvSpPr>
          <p:spPr bwMode="auto">
            <a:xfrm>
              <a:off x="10690162" y="5664530"/>
              <a:ext cx="116383" cy="137250"/>
            </a:xfrm>
            <a:prstGeom prst="ellipse">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1" name="Oval 30"/>
            <p:cNvSpPr/>
            <p:nvPr/>
          </p:nvSpPr>
          <p:spPr bwMode="auto">
            <a:xfrm>
              <a:off x="10619286" y="6262219"/>
              <a:ext cx="116383" cy="137250"/>
            </a:xfrm>
            <a:prstGeom prst="ellipse">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2" name="Oval 31"/>
            <p:cNvSpPr/>
            <p:nvPr/>
          </p:nvSpPr>
          <p:spPr bwMode="auto">
            <a:xfrm>
              <a:off x="9847592" y="6221504"/>
              <a:ext cx="116383" cy="137250"/>
            </a:xfrm>
            <a:prstGeom prst="ellipse">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3" name="Oval 32"/>
            <p:cNvSpPr/>
            <p:nvPr/>
          </p:nvSpPr>
          <p:spPr bwMode="auto">
            <a:xfrm>
              <a:off x="9737160" y="5716400"/>
              <a:ext cx="116383" cy="137250"/>
            </a:xfrm>
            <a:prstGeom prst="ellipse">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4" name="Oval 33"/>
            <p:cNvSpPr/>
            <p:nvPr/>
          </p:nvSpPr>
          <p:spPr bwMode="auto">
            <a:xfrm>
              <a:off x="9261859" y="5668561"/>
              <a:ext cx="116383" cy="137250"/>
            </a:xfrm>
            <a:prstGeom prst="ellipse">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5" name="Oval 34"/>
            <p:cNvSpPr/>
            <p:nvPr/>
          </p:nvSpPr>
          <p:spPr bwMode="auto">
            <a:xfrm>
              <a:off x="9272634" y="5275955"/>
              <a:ext cx="116383" cy="137250"/>
            </a:xfrm>
            <a:prstGeom prst="ellipse">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6" name="Oval 35"/>
            <p:cNvSpPr/>
            <p:nvPr/>
          </p:nvSpPr>
          <p:spPr bwMode="auto">
            <a:xfrm>
              <a:off x="10565067" y="5556357"/>
              <a:ext cx="116383" cy="137250"/>
            </a:xfrm>
            <a:prstGeom prst="ellipse">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4" name="Oval 43"/>
            <p:cNvSpPr/>
            <p:nvPr/>
          </p:nvSpPr>
          <p:spPr bwMode="auto">
            <a:xfrm>
              <a:off x="10254362" y="4102477"/>
              <a:ext cx="116383" cy="137250"/>
            </a:xfrm>
            <a:prstGeom prst="ellipse">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5" name="Oval 44"/>
            <p:cNvSpPr/>
            <p:nvPr/>
          </p:nvSpPr>
          <p:spPr bwMode="auto">
            <a:xfrm>
              <a:off x="10077385" y="4388616"/>
              <a:ext cx="116383" cy="137250"/>
            </a:xfrm>
            <a:prstGeom prst="ellipse">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6" name="Oval 45"/>
            <p:cNvSpPr/>
            <p:nvPr/>
          </p:nvSpPr>
          <p:spPr bwMode="auto">
            <a:xfrm>
              <a:off x="10949858" y="4006526"/>
              <a:ext cx="116383" cy="137250"/>
            </a:xfrm>
            <a:prstGeom prst="ellipse">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7" name="Oval 46"/>
            <p:cNvSpPr/>
            <p:nvPr/>
          </p:nvSpPr>
          <p:spPr bwMode="auto">
            <a:xfrm>
              <a:off x="10382185" y="4693416"/>
              <a:ext cx="116383" cy="137250"/>
            </a:xfrm>
            <a:prstGeom prst="ellipse">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8" name="Oval 47"/>
            <p:cNvSpPr/>
            <p:nvPr/>
          </p:nvSpPr>
          <p:spPr bwMode="auto">
            <a:xfrm>
              <a:off x="10234154" y="5647775"/>
              <a:ext cx="116383" cy="137250"/>
            </a:xfrm>
            <a:prstGeom prst="ellipse">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9" name="Oval 48"/>
            <p:cNvSpPr/>
            <p:nvPr/>
          </p:nvSpPr>
          <p:spPr bwMode="auto">
            <a:xfrm>
              <a:off x="10686985" y="4998216"/>
              <a:ext cx="116383" cy="137250"/>
            </a:xfrm>
            <a:prstGeom prst="ellipse">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0" name="Oval 49"/>
            <p:cNvSpPr/>
            <p:nvPr/>
          </p:nvSpPr>
          <p:spPr bwMode="auto">
            <a:xfrm>
              <a:off x="11398696" y="4513926"/>
              <a:ext cx="116383" cy="137250"/>
            </a:xfrm>
            <a:prstGeom prst="ellipse">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1" name="Oval 50"/>
            <p:cNvSpPr/>
            <p:nvPr/>
          </p:nvSpPr>
          <p:spPr bwMode="auto">
            <a:xfrm>
              <a:off x="11480262" y="4993393"/>
              <a:ext cx="116383" cy="137250"/>
            </a:xfrm>
            <a:prstGeom prst="ellipse">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2" name="Oval 51"/>
            <p:cNvSpPr/>
            <p:nvPr/>
          </p:nvSpPr>
          <p:spPr bwMode="auto">
            <a:xfrm>
              <a:off x="11144185" y="5455416"/>
              <a:ext cx="116383" cy="137250"/>
            </a:xfrm>
            <a:prstGeom prst="ellipse">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3" name="Oval 52"/>
            <p:cNvSpPr/>
            <p:nvPr/>
          </p:nvSpPr>
          <p:spPr bwMode="auto">
            <a:xfrm>
              <a:off x="10933592" y="5897466"/>
              <a:ext cx="116383" cy="137250"/>
            </a:xfrm>
            <a:prstGeom prst="ellipse">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4" name="Oval 53"/>
            <p:cNvSpPr/>
            <p:nvPr/>
          </p:nvSpPr>
          <p:spPr bwMode="auto">
            <a:xfrm>
              <a:off x="11448985" y="5760216"/>
              <a:ext cx="116383" cy="137250"/>
            </a:xfrm>
            <a:prstGeom prst="ellipse">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5" name="Oval 54"/>
            <p:cNvSpPr/>
            <p:nvPr/>
          </p:nvSpPr>
          <p:spPr bwMode="auto">
            <a:xfrm>
              <a:off x="9224353" y="3514110"/>
              <a:ext cx="116383" cy="137250"/>
            </a:xfrm>
            <a:prstGeom prst="ellipse">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6" name="Oval 55"/>
            <p:cNvSpPr/>
            <p:nvPr/>
          </p:nvSpPr>
          <p:spPr bwMode="auto">
            <a:xfrm>
              <a:off x="10591015" y="3542136"/>
              <a:ext cx="116383" cy="137250"/>
            </a:xfrm>
            <a:prstGeom prst="ellipse">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7" name="Oval 56"/>
            <p:cNvSpPr/>
            <p:nvPr/>
          </p:nvSpPr>
          <p:spPr bwMode="auto">
            <a:xfrm>
              <a:off x="11049976" y="4403766"/>
              <a:ext cx="116383" cy="137250"/>
            </a:xfrm>
            <a:prstGeom prst="ellipse">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8" name="Oval 57"/>
            <p:cNvSpPr/>
            <p:nvPr/>
          </p:nvSpPr>
          <p:spPr bwMode="auto">
            <a:xfrm>
              <a:off x="9376753" y="3666510"/>
              <a:ext cx="116383" cy="137250"/>
            </a:xfrm>
            <a:prstGeom prst="ellipse">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9" name="Oval 58"/>
            <p:cNvSpPr/>
            <p:nvPr/>
          </p:nvSpPr>
          <p:spPr bwMode="auto">
            <a:xfrm>
              <a:off x="8668765" y="4071905"/>
              <a:ext cx="116383" cy="137250"/>
            </a:xfrm>
            <a:prstGeom prst="ellipse">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60" name="Oval 59"/>
            <p:cNvSpPr/>
            <p:nvPr/>
          </p:nvSpPr>
          <p:spPr bwMode="auto">
            <a:xfrm>
              <a:off x="10051665" y="3668835"/>
              <a:ext cx="116383" cy="137250"/>
            </a:xfrm>
            <a:prstGeom prst="ellipse">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61" name="Oval 60"/>
            <p:cNvSpPr/>
            <p:nvPr/>
          </p:nvSpPr>
          <p:spPr bwMode="auto">
            <a:xfrm>
              <a:off x="9833953" y="4123710"/>
              <a:ext cx="116383" cy="137250"/>
            </a:xfrm>
            <a:prstGeom prst="ellipse">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spTree>
    <p:extLst>
      <p:ext uri="{BB962C8B-B14F-4D97-AF65-F5344CB8AC3E}">
        <p14:creationId xmlns:p14="http://schemas.microsoft.com/office/powerpoint/2010/main" val="3296089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polls</a:t>
            </a:r>
          </a:p>
        </p:txBody>
      </p:sp>
      <p:pic>
        <p:nvPicPr>
          <p:cNvPr id="38" name="Picture 37"/>
          <p:cNvPicPr>
            <a:picLocks noChangeAspect="1"/>
          </p:cNvPicPr>
          <p:nvPr/>
        </p:nvPicPr>
        <p:blipFill>
          <a:blip r:embed="rId3"/>
          <a:stretch>
            <a:fillRect/>
          </a:stretch>
        </p:blipFill>
        <p:spPr>
          <a:xfrm>
            <a:off x="2073956" y="1355149"/>
            <a:ext cx="8290291" cy="5344627"/>
          </a:xfrm>
          <a:prstGeom prst="rect">
            <a:avLst/>
          </a:prstGeom>
        </p:spPr>
      </p:pic>
    </p:spTree>
    <p:extLst>
      <p:ext uri="{BB962C8B-B14F-4D97-AF65-F5344CB8AC3E}">
        <p14:creationId xmlns:p14="http://schemas.microsoft.com/office/powerpoint/2010/main" val="2183049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2368550" y="851057"/>
            <a:ext cx="10067925" cy="5429250"/>
          </a:xfrm>
          <a:prstGeom prst="rect">
            <a:avLst/>
          </a:prstGeom>
        </p:spPr>
      </p:pic>
      <p:sp>
        <p:nvSpPr>
          <p:cNvPr id="5" name="Rectangle 4"/>
          <p:cNvSpPr/>
          <p:nvPr/>
        </p:nvSpPr>
        <p:spPr bwMode="auto">
          <a:xfrm>
            <a:off x="7092462" y="1887415"/>
            <a:ext cx="2356338" cy="3645878"/>
          </a:xfrm>
          <a:prstGeom prst="rect">
            <a:avLst/>
          </a:prstGeom>
          <a:noFill/>
          <a:ln w="381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6" name="TextBox 5"/>
          <p:cNvSpPr txBox="1"/>
          <p:nvPr/>
        </p:nvSpPr>
        <p:spPr>
          <a:xfrm>
            <a:off x="0" y="2426677"/>
            <a:ext cx="2930769" cy="960263"/>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Why do these numbers differ?</a:t>
            </a:r>
          </a:p>
        </p:txBody>
      </p:sp>
      <p:sp>
        <p:nvSpPr>
          <p:cNvPr id="2" name="Rectangle 1">
            <a:extLst>
              <a:ext uri="{FF2B5EF4-FFF2-40B4-BE49-F238E27FC236}">
                <a16:creationId xmlns:a16="http://schemas.microsoft.com/office/drawing/2014/main" id="{BE3DDD35-A187-C046-B8CC-29B134DED05A}"/>
              </a:ext>
            </a:extLst>
          </p:cNvPr>
          <p:cNvSpPr/>
          <p:nvPr/>
        </p:nvSpPr>
        <p:spPr>
          <a:xfrm>
            <a:off x="513893" y="6280307"/>
            <a:ext cx="8161850" cy="369332"/>
          </a:xfrm>
          <a:prstGeom prst="rect">
            <a:avLst/>
          </a:prstGeom>
        </p:spPr>
        <p:txBody>
          <a:bodyPr wrap="none">
            <a:spAutoFit/>
          </a:bodyPr>
          <a:lstStyle/>
          <a:p>
            <a:r>
              <a:rPr lang="en-US" dirty="0"/>
              <a:t>See this interactive explainer on sampling variability in polls: </a:t>
            </a:r>
            <a:r>
              <a:rPr lang="en-US" dirty="0">
                <a:hlinkClick r:id="rId4"/>
              </a:rPr>
              <a:t>http://rocknpoll.graphics</a:t>
            </a:r>
            <a:endParaRPr lang="en-US" dirty="0"/>
          </a:p>
        </p:txBody>
      </p:sp>
    </p:spTree>
    <p:extLst>
      <p:ext uri="{BB962C8B-B14F-4D97-AF65-F5344CB8AC3E}">
        <p14:creationId xmlns:p14="http://schemas.microsoft.com/office/powerpoint/2010/main" val="2998360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399561" y="451459"/>
            <a:ext cx="7267332" cy="1851654"/>
          </a:xfrm>
          <a:prstGeom prst="rect">
            <a:avLst/>
          </a:prstGeom>
        </p:spPr>
      </p:pic>
      <p:pic>
        <p:nvPicPr>
          <p:cNvPr id="4" name="Picture 3"/>
          <p:cNvPicPr>
            <a:picLocks noChangeAspect="1"/>
          </p:cNvPicPr>
          <p:nvPr/>
        </p:nvPicPr>
        <p:blipFill>
          <a:blip r:embed="rId4"/>
          <a:stretch>
            <a:fillRect/>
          </a:stretch>
        </p:blipFill>
        <p:spPr>
          <a:xfrm>
            <a:off x="399561" y="2674816"/>
            <a:ext cx="7443178" cy="1955012"/>
          </a:xfrm>
          <a:prstGeom prst="rect">
            <a:avLst/>
          </a:prstGeom>
        </p:spPr>
      </p:pic>
      <p:pic>
        <p:nvPicPr>
          <p:cNvPr id="7" name="Picture 6"/>
          <p:cNvPicPr>
            <a:picLocks noChangeAspect="1"/>
          </p:cNvPicPr>
          <p:nvPr/>
        </p:nvPicPr>
        <p:blipFill>
          <a:blip r:embed="rId5"/>
          <a:stretch>
            <a:fillRect/>
          </a:stretch>
        </p:blipFill>
        <p:spPr>
          <a:xfrm>
            <a:off x="356149" y="4896392"/>
            <a:ext cx="7530001" cy="1993236"/>
          </a:xfrm>
          <a:prstGeom prst="rect">
            <a:avLst/>
          </a:prstGeom>
        </p:spPr>
      </p:pic>
      <p:sp>
        <p:nvSpPr>
          <p:cNvPr id="3" name="TextBox 2"/>
          <p:cNvSpPr txBox="1"/>
          <p:nvPr/>
        </p:nvSpPr>
        <p:spPr>
          <a:xfrm>
            <a:off x="8188036" y="1052944"/>
            <a:ext cx="3768436" cy="5487656"/>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Different target populations</a:t>
            </a:r>
          </a:p>
          <a:p>
            <a:pPr>
              <a:lnSpc>
                <a:spcPct val="90000"/>
              </a:lnSpc>
              <a:spcAft>
                <a:spcPts val="600"/>
              </a:spcAft>
            </a:pPr>
            <a:endParaRPr lang="en-US" sz="2400" dirty="0">
              <a:gradFill>
                <a:gsLst>
                  <a:gs pos="2917">
                    <a:schemeClr val="tx1"/>
                  </a:gs>
                  <a:gs pos="30000">
                    <a:schemeClr val="tx1"/>
                  </a:gs>
                </a:gsLst>
                <a:lin ang="5400000" scaled="0"/>
              </a:gradFill>
              <a:sym typeface="Wingdings" panose="05000000000000000000" pitchFamily="2" charset="2"/>
            </a:endParaRPr>
          </a:p>
          <a:p>
            <a:pPr>
              <a:lnSpc>
                <a:spcPct val="90000"/>
              </a:lnSpc>
              <a:spcAft>
                <a:spcPts val="600"/>
              </a:spcAft>
            </a:pPr>
            <a:r>
              <a:rPr lang="en-US" sz="2400" dirty="0">
                <a:gradFill>
                  <a:gsLst>
                    <a:gs pos="2917">
                      <a:schemeClr val="tx1"/>
                    </a:gs>
                    <a:gs pos="30000">
                      <a:schemeClr val="tx1"/>
                    </a:gs>
                  </a:gsLst>
                  <a:lin ang="5400000" scaled="0"/>
                </a:gradFill>
                <a:sym typeface="Wingdings" panose="05000000000000000000" pitchFamily="2" charset="2"/>
              </a:rPr>
              <a:t>Different methods  different biases in sample selection</a:t>
            </a:r>
          </a:p>
          <a:p>
            <a:pPr>
              <a:lnSpc>
                <a:spcPct val="90000"/>
              </a:lnSpc>
              <a:spcAft>
                <a:spcPts val="600"/>
              </a:spcAft>
            </a:pPr>
            <a:endParaRPr lang="en-US" sz="2400" dirty="0">
              <a:gradFill>
                <a:gsLst>
                  <a:gs pos="2917">
                    <a:schemeClr val="tx1"/>
                  </a:gs>
                  <a:gs pos="30000">
                    <a:schemeClr val="tx1"/>
                  </a:gs>
                </a:gsLst>
                <a:lin ang="5400000" scaled="0"/>
              </a:gradFill>
              <a:sym typeface="Wingdings" panose="05000000000000000000" pitchFamily="2" charset="2"/>
            </a:endParaRPr>
          </a:p>
          <a:p>
            <a:pPr>
              <a:lnSpc>
                <a:spcPct val="90000"/>
              </a:lnSpc>
              <a:spcAft>
                <a:spcPts val="600"/>
              </a:spcAft>
            </a:pPr>
            <a:endParaRPr lang="en-US" sz="2400" dirty="0">
              <a:gradFill>
                <a:gsLst>
                  <a:gs pos="2917">
                    <a:schemeClr val="tx1"/>
                  </a:gs>
                  <a:gs pos="30000">
                    <a:schemeClr val="tx1"/>
                  </a:gs>
                </a:gsLst>
                <a:lin ang="5400000" scaled="0"/>
              </a:gradFill>
              <a:sym typeface="Wingdings" panose="05000000000000000000" pitchFamily="2" charset="2"/>
            </a:endParaRPr>
          </a:p>
          <a:p>
            <a:pPr>
              <a:lnSpc>
                <a:spcPct val="90000"/>
              </a:lnSpc>
              <a:spcAft>
                <a:spcPts val="600"/>
              </a:spcAft>
            </a:pPr>
            <a:r>
              <a:rPr lang="en-US" sz="2400" dirty="0">
                <a:gradFill>
                  <a:gsLst>
                    <a:gs pos="2917">
                      <a:schemeClr val="tx1"/>
                    </a:gs>
                    <a:gs pos="30000">
                      <a:schemeClr val="tx1"/>
                    </a:gs>
                  </a:gsLst>
                  <a:lin ang="5400000" scaled="0"/>
                </a:gradFill>
                <a:sym typeface="Wingdings" panose="05000000000000000000" pitchFamily="2" charset="2"/>
              </a:rPr>
              <a:t>Different times  different “populations”</a:t>
            </a:r>
          </a:p>
          <a:p>
            <a:pPr>
              <a:lnSpc>
                <a:spcPct val="90000"/>
              </a:lnSpc>
              <a:spcAft>
                <a:spcPts val="600"/>
              </a:spcAft>
            </a:pPr>
            <a:endParaRPr lang="en-US" sz="2400" dirty="0">
              <a:gradFill>
                <a:gsLst>
                  <a:gs pos="2917">
                    <a:schemeClr val="tx1"/>
                  </a:gs>
                  <a:gs pos="30000">
                    <a:schemeClr val="tx1"/>
                  </a:gs>
                </a:gsLst>
                <a:lin ang="5400000" scaled="0"/>
              </a:gradFill>
              <a:sym typeface="Wingdings" panose="05000000000000000000" pitchFamily="2" charset="2"/>
            </a:endParaRPr>
          </a:p>
          <a:p>
            <a:pPr>
              <a:lnSpc>
                <a:spcPct val="90000"/>
              </a:lnSpc>
              <a:spcAft>
                <a:spcPts val="600"/>
              </a:spcAft>
            </a:pPr>
            <a:r>
              <a:rPr lang="en-US" sz="2400" dirty="0">
                <a:gradFill>
                  <a:gsLst>
                    <a:gs pos="2917">
                      <a:schemeClr val="tx1"/>
                    </a:gs>
                    <a:gs pos="30000">
                      <a:schemeClr val="tx1"/>
                    </a:gs>
                  </a:gsLst>
                  <a:lin ang="5400000" scaled="0"/>
                </a:gradFill>
              </a:rPr>
              <a:t>Different random samples</a:t>
            </a:r>
            <a:r>
              <a:rPr lang="en-US" sz="2400" dirty="0">
                <a:gradFill>
                  <a:gsLst>
                    <a:gs pos="2917">
                      <a:schemeClr val="tx1"/>
                    </a:gs>
                    <a:gs pos="30000">
                      <a:schemeClr val="tx1"/>
                    </a:gs>
                  </a:gsLst>
                  <a:lin ang="5400000" scaled="0"/>
                </a:gradFill>
                <a:sym typeface="Wingdings" panose="05000000000000000000" pitchFamily="2" charset="2"/>
              </a:rPr>
              <a:t> sampling variation </a:t>
            </a:r>
            <a:endParaRPr lang="en-US" sz="2400" dirty="0">
              <a:gradFill>
                <a:gsLst>
                  <a:gs pos="2917">
                    <a:schemeClr val="tx1"/>
                  </a:gs>
                  <a:gs pos="30000">
                    <a:schemeClr val="tx1"/>
                  </a:gs>
                </a:gsLst>
                <a:lin ang="5400000" scaled="0"/>
              </a:gradFill>
            </a:endParaRPr>
          </a:p>
        </p:txBody>
      </p:sp>
      <p:cxnSp>
        <p:nvCxnSpPr>
          <p:cNvPr id="6" name="Straight Arrow Connector 5"/>
          <p:cNvCxnSpPr/>
          <p:nvPr/>
        </p:nvCxnSpPr>
        <p:spPr>
          <a:xfrm flipH="1" flipV="1">
            <a:off x="2992583" y="1260414"/>
            <a:ext cx="5195453" cy="11687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H="1" flipV="1">
            <a:off x="2603413" y="1625347"/>
            <a:ext cx="5584623" cy="1049469"/>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H="1" flipV="1">
            <a:off x="1796433" y="3308440"/>
            <a:ext cx="6391603" cy="1101719"/>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H="1">
            <a:off x="2603413" y="5679297"/>
            <a:ext cx="5584624" cy="106508"/>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764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Two key properties of an estimator</a:t>
            </a:r>
          </a:p>
        </p:txBody>
      </p:sp>
      <mc:AlternateContent xmlns:mc="http://schemas.openxmlformats.org/markup-compatibility/2006" xmlns:a14="http://schemas.microsoft.com/office/drawing/2010/main">
        <mc:Choice Requires="a14">
          <p:sp>
            <p:nvSpPr>
              <p:cNvPr id="3" name="Text Placeholder 2"/>
              <p:cNvSpPr>
                <a:spLocks noGrp="1"/>
              </p:cNvSpPr>
              <p:nvPr>
                <p:ph type="body" sz="quarter" idx="10"/>
              </p:nvPr>
            </p:nvSpPr>
            <p:spPr>
              <a:xfrm>
                <a:off x="276683" y="987071"/>
                <a:ext cx="11669894" cy="9758441"/>
              </a:xfrm>
            </p:spPr>
            <p:txBody>
              <a:bodyPr/>
              <a:lstStyle/>
              <a:p>
                <a:endParaRPr lang="en-US" sz="2000" dirty="0">
                  <a:solidFill>
                    <a:schemeClr val="tx1"/>
                  </a:solidFill>
                  <a:latin typeface="+mn-lt"/>
                </a:endParaRPr>
              </a:p>
              <a:p>
                <a:r>
                  <a:rPr lang="en-US" sz="3600" dirty="0">
                    <a:solidFill>
                      <a:schemeClr val="tx2"/>
                    </a:solidFill>
                  </a:rPr>
                  <a:t>Bias: if </a:t>
                </a:r>
                <a14:m>
                  <m:oMath xmlns:m="http://schemas.openxmlformats.org/officeDocument/2006/math">
                    <m:r>
                      <a:rPr lang="en-US" sz="3600" b="0" i="1" smtClean="0">
                        <a:solidFill>
                          <a:schemeClr val="tx2"/>
                        </a:solidFill>
                        <a:latin typeface="Cambria Math" panose="02040503050406030204" pitchFamily="18" charset="0"/>
                      </a:rPr>
                      <m:t>𝐸</m:t>
                    </m:r>
                    <m:d>
                      <m:dPr>
                        <m:begChr m:val="["/>
                        <m:endChr m:val="]"/>
                        <m:ctrlPr>
                          <a:rPr lang="en-US" sz="3600" b="0" i="1" smtClean="0">
                            <a:solidFill>
                              <a:schemeClr val="tx2"/>
                            </a:solidFill>
                            <a:latin typeface="Cambria Math" panose="02040503050406030204" pitchFamily="18" charset="0"/>
                          </a:rPr>
                        </m:ctrlPr>
                      </m:dPr>
                      <m:e>
                        <m:acc>
                          <m:accPr>
                            <m:chr m:val="̂"/>
                            <m:ctrlPr>
                              <a:rPr lang="en-US" sz="3600" b="0" i="1" smtClean="0">
                                <a:solidFill>
                                  <a:schemeClr val="tx2"/>
                                </a:solidFill>
                                <a:latin typeface="Cambria Math" panose="02040503050406030204" pitchFamily="18" charset="0"/>
                              </a:rPr>
                            </m:ctrlPr>
                          </m:accPr>
                          <m:e>
                            <m:r>
                              <a:rPr lang="en-US" sz="3600" b="0" i="1" smtClean="0">
                                <a:solidFill>
                                  <a:schemeClr val="tx2"/>
                                </a:solidFill>
                                <a:latin typeface="Cambria Math" panose="02040503050406030204" pitchFamily="18" charset="0"/>
                                <a:ea typeface="Cambria Math" panose="02040503050406030204" pitchFamily="18" charset="0"/>
                              </a:rPr>
                              <m:t>𝛽</m:t>
                            </m:r>
                          </m:e>
                        </m:acc>
                      </m:e>
                    </m:d>
                    <m:r>
                      <a:rPr lang="en-US" sz="3600" b="0" i="1" smtClean="0">
                        <a:solidFill>
                          <a:schemeClr val="tx2"/>
                        </a:solidFill>
                        <a:latin typeface="Cambria Math" panose="02040503050406030204" pitchFamily="18" charset="0"/>
                      </a:rPr>
                      <m:t>=</m:t>
                    </m:r>
                    <m:r>
                      <a:rPr lang="en-US" sz="3600" b="0" i="1" smtClean="0">
                        <a:solidFill>
                          <a:schemeClr val="tx2"/>
                        </a:solidFill>
                        <a:latin typeface="Cambria Math" panose="02040503050406030204" pitchFamily="18" charset="0"/>
                        <a:ea typeface="Cambria Math" panose="02040503050406030204" pitchFamily="18" charset="0"/>
                      </a:rPr>
                      <m:t>𝛽</m:t>
                    </m:r>
                  </m:oMath>
                </a14:m>
                <a:r>
                  <a:rPr lang="en-US" sz="3600" dirty="0">
                    <a:solidFill>
                      <a:schemeClr val="tx1"/>
                    </a:solidFill>
                  </a:rPr>
                  <a:t>  </a:t>
                </a:r>
                <a:r>
                  <a:rPr lang="en-US" sz="3600" dirty="0">
                    <a:solidFill>
                      <a:schemeClr val="tx2"/>
                    </a:solidFill>
                  </a:rPr>
                  <a:t>then the estimator is said to be unbiased. “with a very large sample we expect to uncover the truth”</a:t>
                </a:r>
              </a:p>
              <a:p>
                <a:endParaRPr lang="en-US" sz="3600" i="1" dirty="0">
                  <a:solidFill>
                    <a:schemeClr val="tx2"/>
                  </a:solidFill>
                </a:endParaRPr>
              </a:p>
              <a:p>
                <a:r>
                  <a:rPr lang="en-US" sz="3600" dirty="0">
                    <a:solidFill>
                      <a:schemeClr val="tx2"/>
                    </a:solidFill>
                  </a:rPr>
                  <a:t>Variance: the degree to which the estimator jumps around</a:t>
                </a:r>
              </a:p>
              <a:p>
                <a:r>
                  <a:rPr lang="en-US" sz="2400" dirty="0">
                    <a:solidFill>
                      <a:schemeClr val="tx1"/>
                    </a:solidFill>
                    <a:latin typeface="+mn-lt"/>
                  </a:rPr>
                  <a:t>In more complicated settings, different estimators of the same underlying quantity can have different </a:t>
                </a:r>
                <a:r>
                  <a:rPr lang="en-US" sz="2400" dirty="0" err="1">
                    <a:solidFill>
                      <a:schemeClr val="tx1"/>
                    </a:solidFill>
                    <a:latin typeface="+mn-lt"/>
                  </a:rPr>
                  <a:t>s.e.’s</a:t>
                </a:r>
                <a:endParaRPr lang="en-US" sz="2400" dirty="0">
                  <a:solidFill>
                    <a:schemeClr val="tx2"/>
                  </a:solidFill>
                  <a:latin typeface="+mn-lt"/>
                </a:endParaRPr>
              </a:p>
              <a:p>
                <a:endParaRPr lang="en-US" sz="3600" dirty="0">
                  <a:solidFill>
                    <a:schemeClr val="tx2"/>
                  </a:solidFill>
                </a:endParaRPr>
              </a:p>
              <a:p>
                <a:endParaRPr lang="en-US" sz="3600" dirty="0">
                  <a:solidFill>
                    <a:schemeClr val="tx2"/>
                  </a:solidFill>
                </a:endParaRPr>
              </a:p>
              <a:p>
                <a:endParaRPr lang="en-US" sz="2800" b="0" dirty="0">
                  <a:solidFill>
                    <a:schemeClr val="tx1"/>
                  </a:solidFill>
                  <a:latin typeface="+mn-lt"/>
                </a:endParaRPr>
              </a:p>
              <a:p>
                <a:endParaRPr lang="en-US" sz="2800" dirty="0">
                  <a:solidFill>
                    <a:schemeClr val="tx1"/>
                  </a:solidFill>
                  <a:latin typeface="+mn-lt"/>
                </a:endParaRPr>
              </a:p>
              <a:p>
                <a:endParaRPr lang="en-US" sz="2800" b="0" dirty="0">
                  <a:solidFill>
                    <a:schemeClr val="tx1"/>
                  </a:solidFill>
                  <a:latin typeface="+mn-lt"/>
                </a:endParaRPr>
              </a:p>
              <a:p>
                <a:endParaRPr lang="en-US" sz="2800" dirty="0">
                  <a:solidFill>
                    <a:schemeClr val="tx1"/>
                  </a:solidFill>
                  <a:latin typeface="+mn-lt"/>
                </a:endParaRPr>
              </a:p>
              <a:p>
                <a:endParaRPr lang="en-US" sz="2000" dirty="0">
                  <a:solidFill>
                    <a:schemeClr val="tx1"/>
                  </a:solidFill>
                  <a:latin typeface="+mn-lt"/>
                </a:endParaRPr>
              </a:p>
              <a:p>
                <a:endParaRPr lang="en-US" sz="3600" i="1" dirty="0">
                  <a:solidFill>
                    <a:schemeClr val="tx1"/>
                  </a:solidFill>
                </a:endParaRPr>
              </a:p>
              <a:p>
                <a:endParaRPr lang="en-US" sz="3600" i="1" dirty="0">
                  <a:solidFill>
                    <a:schemeClr val="tx1"/>
                  </a:solidFill>
                  <a:latin typeface="+mn-lt"/>
                </a:endParaRPr>
              </a:p>
              <a:p>
                <a:endParaRPr lang="en-US" sz="3600" dirty="0">
                  <a:solidFill>
                    <a:schemeClr val="tx2"/>
                  </a:solidFill>
                </a:endParaRPr>
              </a:p>
              <a:p>
                <a:endParaRPr lang="en-US" sz="3600" dirty="0">
                  <a:solidFill>
                    <a:schemeClr val="tx2"/>
                  </a:solidFill>
                </a:endParaRPr>
              </a:p>
            </p:txBody>
          </p:sp>
        </mc:Choice>
        <mc:Fallback xmlns="">
          <p:sp>
            <p:nvSpPr>
              <p:cNvPr id="3" name="Text Placeholder 2"/>
              <p:cNvSpPr>
                <a:spLocks noGrp="1" noRot="1" noChangeAspect="1" noMove="1" noResize="1" noEditPoints="1" noAdjustHandles="1" noChangeArrowheads="1" noChangeShapeType="1" noTextEdit="1"/>
              </p:cNvSpPr>
              <p:nvPr>
                <p:ph type="body" sz="quarter" idx="10"/>
              </p:nvPr>
            </p:nvSpPr>
            <p:spPr>
              <a:xfrm>
                <a:off x="276683" y="987071"/>
                <a:ext cx="11669894" cy="9758441"/>
              </a:xfrm>
              <a:blipFill rotWithShape="0">
                <a:blip r:embed="rId3"/>
                <a:stretch>
                  <a:fillRect l="-1097" r="-992"/>
                </a:stretch>
              </a:blipFill>
            </p:spPr>
            <p:txBody>
              <a:bodyPr/>
              <a:lstStyle/>
              <a:p>
                <a:r>
                  <a:rPr lang="en-US">
                    <a:noFill/>
                  </a:rPr>
                  <a:t> </a:t>
                </a:r>
              </a:p>
            </p:txBody>
          </p:sp>
        </mc:Fallback>
      </mc:AlternateContent>
    </p:spTree>
    <p:extLst>
      <p:ext uri="{BB962C8B-B14F-4D97-AF65-F5344CB8AC3E}">
        <p14:creationId xmlns:p14="http://schemas.microsoft.com/office/powerpoint/2010/main" val="1956840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a “random variable”</a:t>
            </a:r>
          </a:p>
        </p:txBody>
      </p:sp>
      <p:sp>
        <p:nvSpPr>
          <p:cNvPr id="3" name="Text Placeholder 2"/>
          <p:cNvSpPr>
            <a:spLocks noGrp="1"/>
          </p:cNvSpPr>
          <p:nvPr>
            <p:ph type="body" sz="quarter" idx="10"/>
          </p:nvPr>
        </p:nvSpPr>
        <p:spPr>
          <a:xfrm>
            <a:off x="276683" y="987071"/>
            <a:ext cx="11004875" cy="5484578"/>
          </a:xfrm>
        </p:spPr>
        <p:txBody>
          <a:bodyPr/>
          <a:lstStyle/>
          <a:p>
            <a:endParaRPr lang="en-US" dirty="0"/>
          </a:p>
          <a:p>
            <a:r>
              <a:rPr lang="en-US" sz="3600" dirty="0"/>
              <a:t>Deterministic: not influenced by chance</a:t>
            </a:r>
          </a:p>
          <a:p>
            <a:r>
              <a:rPr lang="en-US" sz="2000" b="1" dirty="0">
                <a:solidFill>
                  <a:schemeClr val="tx1"/>
                </a:solidFill>
                <a:latin typeface="+mn-lt"/>
              </a:rPr>
              <a:t>In measurement</a:t>
            </a:r>
            <a:r>
              <a:rPr lang="en-US" sz="2000" dirty="0">
                <a:solidFill>
                  <a:schemeClr val="tx1"/>
                </a:solidFill>
                <a:latin typeface="+mn-lt"/>
              </a:rPr>
              <a:t>: every time you measure, you get the same answer.</a:t>
            </a:r>
          </a:p>
          <a:p>
            <a:r>
              <a:rPr lang="en-US" sz="2000" b="1" dirty="0">
                <a:solidFill>
                  <a:schemeClr val="tx1"/>
                </a:solidFill>
                <a:latin typeface="+mn-lt"/>
              </a:rPr>
              <a:t>In models</a:t>
            </a:r>
            <a:r>
              <a:rPr lang="en-US" sz="2000" dirty="0">
                <a:solidFill>
                  <a:schemeClr val="tx1"/>
                </a:solidFill>
                <a:latin typeface="+mn-lt"/>
              </a:rPr>
              <a:t>: for same input, you always get same output. Ex. Planetary motion</a:t>
            </a:r>
          </a:p>
          <a:p>
            <a:endParaRPr lang="en-US" sz="3600" dirty="0">
              <a:solidFill>
                <a:schemeClr val="tx2"/>
              </a:solidFill>
            </a:endParaRPr>
          </a:p>
          <a:p>
            <a:r>
              <a:rPr lang="en-US" sz="3600" dirty="0">
                <a:solidFill>
                  <a:schemeClr val="tx2"/>
                </a:solidFill>
              </a:rPr>
              <a:t>Stochastic: there is some element of </a:t>
            </a:r>
            <a:r>
              <a:rPr lang="en-US" sz="3600" i="1" dirty="0">
                <a:solidFill>
                  <a:schemeClr val="tx2"/>
                </a:solidFill>
              </a:rPr>
              <a:t>randomness</a:t>
            </a:r>
            <a:endParaRPr lang="en-US" sz="3600" dirty="0">
              <a:solidFill>
                <a:schemeClr val="tx2"/>
              </a:solidFill>
            </a:endParaRPr>
          </a:p>
          <a:p>
            <a:r>
              <a:rPr lang="en-US" sz="2000" b="1" dirty="0">
                <a:solidFill>
                  <a:schemeClr val="tx1"/>
                </a:solidFill>
                <a:latin typeface="+mn-lt"/>
              </a:rPr>
              <a:t>In measurement</a:t>
            </a:r>
            <a:r>
              <a:rPr lang="en-US" sz="2000" dirty="0">
                <a:solidFill>
                  <a:schemeClr val="tx1"/>
                </a:solidFill>
                <a:latin typeface="+mn-lt"/>
              </a:rPr>
              <a:t>: every time you “measure”, you </a:t>
            </a:r>
            <a:r>
              <a:rPr lang="en-US" sz="2000" i="1" dirty="0">
                <a:solidFill>
                  <a:schemeClr val="tx1"/>
                </a:solidFill>
                <a:latin typeface="+mn-lt"/>
              </a:rPr>
              <a:t>expect</a:t>
            </a:r>
            <a:r>
              <a:rPr lang="en-US" sz="2000" dirty="0">
                <a:solidFill>
                  <a:schemeClr val="tx1"/>
                </a:solidFill>
                <a:latin typeface="+mn-lt"/>
              </a:rPr>
              <a:t> a different outcome</a:t>
            </a:r>
          </a:p>
          <a:p>
            <a:r>
              <a:rPr lang="en-US" sz="2000" b="1" dirty="0">
                <a:solidFill>
                  <a:schemeClr val="tx1"/>
                </a:solidFill>
                <a:latin typeface="+mn-lt"/>
              </a:rPr>
              <a:t>In models</a:t>
            </a:r>
            <a:r>
              <a:rPr lang="en-US" sz="2000" dirty="0">
                <a:solidFill>
                  <a:schemeClr val="tx1"/>
                </a:solidFill>
                <a:latin typeface="+mn-lt"/>
              </a:rPr>
              <a:t>: the same input leads to different output. Ex. Identical twins tend can have different medical outcomes due to differential gene expression and different environment</a:t>
            </a:r>
          </a:p>
          <a:p>
            <a:r>
              <a:rPr lang="en-US" sz="2000" b="1" dirty="0">
                <a:solidFill>
                  <a:schemeClr val="tx1"/>
                </a:solidFill>
                <a:latin typeface="+mn-lt"/>
              </a:rPr>
              <a:t>In both cases</a:t>
            </a:r>
            <a:r>
              <a:rPr lang="en-US" sz="2000" dirty="0">
                <a:solidFill>
                  <a:schemeClr val="tx1"/>
                </a:solidFill>
                <a:latin typeface="+mn-lt"/>
              </a:rPr>
              <a:t>: you cannot perfectly predict what will happen with stochasticity</a:t>
            </a:r>
          </a:p>
          <a:p>
            <a:endParaRPr lang="en-US" sz="2000" dirty="0">
              <a:solidFill>
                <a:schemeClr val="tx1"/>
              </a:solidFill>
              <a:latin typeface="+mn-lt"/>
            </a:endParaRPr>
          </a:p>
          <a:p>
            <a:endParaRPr lang="en-US" sz="3600" dirty="0">
              <a:solidFill>
                <a:schemeClr val="tx2"/>
              </a:solidFill>
            </a:endParaRPr>
          </a:p>
        </p:txBody>
      </p:sp>
    </p:spTree>
    <p:extLst>
      <p:ext uri="{BB962C8B-B14F-4D97-AF65-F5344CB8AC3E}">
        <p14:creationId xmlns:p14="http://schemas.microsoft.com/office/powerpoint/2010/main" val="91952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Returning to the height example</a:t>
            </a:r>
          </a:p>
        </p:txBody>
      </p:sp>
      <p:sp>
        <p:nvSpPr>
          <p:cNvPr id="3" name="Text Placeholder 2"/>
          <p:cNvSpPr>
            <a:spLocks noGrp="1"/>
          </p:cNvSpPr>
          <p:nvPr>
            <p:ph type="body" sz="quarter" idx="10"/>
          </p:nvPr>
        </p:nvSpPr>
        <p:spPr>
          <a:xfrm>
            <a:off x="276683" y="987071"/>
            <a:ext cx="11669894" cy="6832640"/>
          </a:xfrm>
        </p:spPr>
        <p:txBody>
          <a:bodyPr/>
          <a:lstStyle/>
          <a:p>
            <a:endParaRPr lang="en-US" sz="2000" dirty="0">
              <a:solidFill>
                <a:schemeClr val="tx1"/>
              </a:solidFill>
              <a:latin typeface="+mn-lt"/>
            </a:endParaRPr>
          </a:p>
          <a:p>
            <a:r>
              <a:rPr lang="en-US" sz="3600" dirty="0">
                <a:solidFill>
                  <a:schemeClr val="tx2"/>
                </a:solidFill>
              </a:rPr>
              <a:t>A fully random sample of 25 U.S. adults will be unbiased but have relatively high variance</a:t>
            </a:r>
          </a:p>
          <a:p>
            <a:endParaRPr lang="en-US" sz="3600" i="1" dirty="0">
              <a:solidFill>
                <a:schemeClr val="tx2"/>
              </a:solidFill>
            </a:endParaRPr>
          </a:p>
          <a:p>
            <a:r>
              <a:rPr lang="en-US" sz="3600" dirty="0">
                <a:solidFill>
                  <a:schemeClr val="tx2"/>
                </a:solidFill>
              </a:rPr>
              <a:t>A large sample of all MSFT employees will have a very low variance, but is likely biased </a:t>
            </a:r>
          </a:p>
          <a:p>
            <a:endParaRPr lang="en-US" sz="3600" dirty="0">
              <a:solidFill>
                <a:schemeClr val="tx2"/>
              </a:solidFill>
            </a:endParaRPr>
          </a:p>
          <a:p>
            <a:r>
              <a:rPr lang="en-US" sz="3600" dirty="0">
                <a:solidFill>
                  <a:schemeClr val="tx2"/>
                </a:solidFill>
              </a:rPr>
              <a:t>Later in the course, we will see how methods trade-off bias vs. variance</a:t>
            </a:r>
          </a:p>
          <a:p>
            <a:endParaRPr lang="en-US" sz="3600" dirty="0">
              <a:solidFill>
                <a:schemeClr val="tx2"/>
              </a:solidFill>
            </a:endParaRPr>
          </a:p>
          <a:p>
            <a:endParaRPr lang="en-US" sz="3600" dirty="0">
              <a:solidFill>
                <a:schemeClr val="tx2"/>
              </a:solidFill>
            </a:endParaRPr>
          </a:p>
          <a:p>
            <a:endParaRPr lang="en-US" sz="3600" dirty="0">
              <a:solidFill>
                <a:schemeClr val="tx2"/>
              </a:solidFill>
            </a:endParaRPr>
          </a:p>
        </p:txBody>
      </p:sp>
    </p:spTree>
    <p:extLst>
      <p:ext uri="{BB962C8B-B14F-4D97-AF65-F5344CB8AC3E}">
        <p14:creationId xmlns:p14="http://schemas.microsoft.com/office/powerpoint/2010/main" val="3078704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a:t>What determines properties of an estimator?</a:t>
            </a:r>
          </a:p>
        </p:txBody>
      </p:sp>
      <p:sp>
        <p:nvSpPr>
          <p:cNvPr id="3" name="Text Placeholder 2"/>
          <p:cNvSpPr>
            <a:spLocks noGrp="1"/>
          </p:cNvSpPr>
          <p:nvPr>
            <p:ph type="body" sz="quarter" idx="10"/>
          </p:nvPr>
        </p:nvSpPr>
        <p:spPr>
          <a:xfrm>
            <a:off x="276683" y="987071"/>
            <a:ext cx="11669894" cy="5336846"/>
          </a:xfrm>
        </p:spPr>
        <p:txBody>
          <a:bodyPr/>
          <a:lstStyle/>
          <a:p>
            <a:endParaRPr lang="en-US" sz="2000" dirty="0">
              <a:solidFill>
                <a:schemeClr val="tx1"/>
              </a:solidFill>
              <a:latin typeface="+mn-lt"/>
            </a:endParaRPr>
          </a:p>
          <a:p>
            <a:r>
              <a:rPr lang="en-US" sz="3600" dirty="0">
                <a:solidFill>
                  <a:schemeClr val="tx2"/>
                </a:solidFill>
              </a:rPr>
              <a:t>The estimation method or algorithm </a:t>
            </a:r>
          </a:p>
          <a:p>
            <a:r>
              <a:rPr lang="en-US" sz="1800" dirty="0">
                <a:solidFill>
                  <a:schemeClr val="tx1"/>
                </a:solidFill>
                <a:latin typeface="+mn-lt"/>
              </a:rPr>
              <a:t>The sample mean is an estimator that is unbiased if the sampling is done correctly</a:t>
            </a:r>
          </a:p>
          <a:p>
            <a:r>
              <a:rPr lang="en-US" sz="1800" dirty="0">
                <a:solidFill>
                  <a:schemeClr val="tx1"/>
                </a:solidFill>
                <a:latin typeface="+mn-lt"/>
              </a:rPr>
              <a:t>Other more complicated estimators have different properties, we will see this in later lectures</a:t>
            </a:r>
          </a:p>
          <a:p>
            <a:endParaRPr lang="en-US" sz="3600" i="1" dirty="0">
              <a:solidFill>
                <a:schemeClr val="tx2"/>
              </a:solidFill>
            </a:endParaRPr>
          </a:p>
          <a:p>
            <a:r>
              <a:rPr lang="en-US" sz="3600" dirty="0">
                <a:solidFill>
                  <a:schemeClr val="tx2"/>
                </a:solidFill>
              </a:rPr>
              <a:t>How the sample was drawn</a:t>
            </a:r>
          </a:p>
          <a:p>
            <a:r>
              <a:rPr lang="en-US" sz="1800" dirty="0">
                <a:solidFill>
                  <a:schemeClr val="tx1"/>
                </a:solidFill>
                <a:latin typeface="+mn-lt"/>
              </a:rPr>
              <a:t>Even “good estimators” are lousy with poor samples.</a:t>
            </a:r>
          </a:p>
          <a:p>
            <a:endParaRPr lang="en-US" sz="1800" dirty="0">
              <a:solidFill>
                <a:schemeClr val="tx1"/>
              </a:solidFill>
              <a:latin typeface="+mn-lt"/>
            </a:endParaRPr>
          </a:p>
          <a:p>
            <a:endParaRPr lang="en-US" sz="3600" dirty="0">
              <a:solidFill>
                <a:schemeClr val="tx2"/>
              </a:solidFill>
            </a:endParaRPr>
          </a:p>
          <a:p>
            <a:endParaRPr lang="en-US" sz="3600" dirty="0">
              <a:solidFill>
                <a:schemeClr val="tx2"/>
              </a:solidFill>
            </a:endParaRPr>
          </a:p>
          <a:p>
            <a:endParaRPr lang="en-US" sz="3600" dirty="0">
              <a:solidFill>
                <a:schemeClr val="tx2"/>
              </a:solidFill>
            </a:endParaRPr>
          </a:p>
        </p:txBody>
      </p:sp>
    </p:spTree>
    <p:extLst>
      <p:ext uri="{BB962C8B-B14F-4D97-AF65-F5344CB8AC3E}">
        <p14:creationId xmlns:p14="http://schemas.microsoft.com/office/powerpoint/2010/main" val="2310392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a:t>Hypothesis testing: p values</a:t>
            </a:r>
          </a:p>
        </p:txBody>
      </p:sp>
      <mc:AlternateContent xmlns:mc="http://schemas.openxmlformats.org/markup-compatibility/2006" xmlns:a14="http://schemas.microsoft.com/office/drawing/2010/main">
        <mc:Choice Requires="a14">
          <p:sp>
            <p:nvSpPr>
              <p:cNvPr id="3" name="Text Placeholder 2"/>
              <p:cNvSpPr>
                <a:spLocks noGrp="1"/>
              </p:cNvSpPr>
              <p:nvPr>
                <p:ph type="body" sz="quarter" idx="10"/>
              </p:nvPr>
            </p:nvSpPr>
            <p:spPr>
              <a:xfrm>
                <a:off x="276683" y="987071"/>
                <a:ext cx="11669894" cy="9408730"/>
              </a:xfrm>
            </p:spPr>
            <p:txBody>
              <a:bodyPr/>
              <a:lstStyle/>
              <a:p>
                <a:endParaRPr lang="en-US" sz="3200" dirty="0">
                  <a:solidFill>
                    <a:schemeClr val="tx1"/>
                  </a:solidFill>
                  <a:latin typeface="+mn-lt"/>
                </a:endParaRPr>
              </a:p>
              <a:p>
                <a:r>
                  <a:rPr lang="en-US" sz="3200" dirty="0">
                    <a:solidFill>
                      <a:schemeClr val="tx1"/>
                    </a:solidFill>
                    <a:latin typeface="+mn-lt"/>
                  </a:rPr>
                  <a:t>p</a:t>
                </a:r>
                <a:r>
                  <a:rPr lang="en-US" sz="3200" b="0" dirty="0">
                    <a:solidFill>
                      <a:schemeClr val="tx1"/>
                    </a:solidFill>
                    <a:latin typeface="+mn-lt"/>
                  </a:rPr>
                  <a:t>-value: probability we observe an </a:t>
                </a:r>
                <a14:m>
                  <m:oMath xmlns:m="http://schemas.openxmlformats.org/officeDocument/2006/math">
                    <m:acc>
                      <m:accPr>
                        <m:chr m:val="̅"/>
                        <m:ctrlPr>
                          <a:rPr lang="en-US" sz="3200" i="1">
                            <a:solidFill>
                              <a:schemeClr val="tx1"/>
                            </a:solidFill>
                            <a:latin typeface="Cambria Math" panose="02040503050406030204" pitchFamily="18" charset="0"/>
                          </a:rPr>
                        </m:ctrlPr>
                      </m:accPr>
                      <m:e>
                        <m:r>
                          <a:rPr lang="en-US" sz="3200" i="1">
                            <a:solidFill>
                              <a:schemeClr val="tx1"/>
                            </a:solidFill>
                            <a:latin typeface="Cambria Math" panose="02040503050406030204" pitchFamily="18" charset="0"/>
                          </a:rPr>
                          <m:t>𝑥</m:t>
                        </m:r>
                      </m:e>
                    </m:acc>
                    <m:r>
                      <a:rPr lang="en-US" sz="3200" i="1">
                        <a:solidFill>
                          <a:schemeClr val="tx1"/>
                        </a:solidFill>
                        <a:latin typeface="Cambria Math" panose="02040503050406030204" pitchFamily="18" charset="0"/>
                      </a:rPr>
                      <m:t>−</m:t>
                    </m:r>
                    <m:sSub>
                      <m:sSubPr>
                        <m:ctrlPr>
                          <a:rPr lang="en-US" sz="3200" i="1">
                            <a:solidFill>
                              <a:schemeClr val="tx1"/>
                            </a:solidFill>
                            <a:latin typeface="Cambria Math" panose="02040503050406030204" pitchFamily="18" charset="0"/>
                          </a:rPr>
                        </m:ctrlPr>
                      </m:sSubPr>
                      <m:e>
                        <m:r>
                          <a:rPr lang="en-US" sz="3200" i="1">
                            <a:solidFill>
                              <a:schemeClr val="tx1"/>
                            </a:solidFill>
                            <a:latin typeface="Cambria Math" panose="02040503050406030204" pitchFamily="18" charset="0"/>
                          </a:rPr>
                          <m:t>𝜇</m:t>
                        </m:r>
                      </m:e>
                      <m:sub>
                        <m:r>
                          <a:rPr lang="en-US" sz="3200" i="1">
                            <a:solidFill>
                              <a:schemeClr val="tx1"/>
                            </a:solidFill>
                            <a:latin typeface="Cambria Math" panose="02040503050406030204" pitchFamily="18" charset="0"/>
                          </a:rPr>
                          <m:t>0</m:t>
                        </m:r>
                      </m:sub>
                    </m:sSub>
                  </m:oMath>
                </a14:m>
                <a:r>
                  <a:rPr lang="en-US" sz="3200" b="0" dirty="0">
                    <a:solidFill>
                      <a:schemeClr val="tx1"/>
                    </a:solidFill>
                    <a:latin typeface="+mn-lt"/>
                  </a:rPr>
                  <a:t> difference due to chance driven by sampling, assuming null hypothesis is true</a:t>
                </a:r>
              </a:p>
              <a:p>
                <a:pPr algn="ctr"/>
                <a:endParaRPr lang="en-US" sz="3200" b="0" dirty="0">
                  <a:solidFill>
                    <a:schemeClr val="tx1"/>
                  </a:solidFill>
                  <a:latin typeface="+mn-lt"/>
                </a:endParaRPr>
              </a:p>
              <a:p>
                <a:r>
                  <a:rPr lang="en-US" sz="3200">
                    <a:solidFill>
                      <a:schemeClr val="tx1"/>
                    </a:solidFill>
                    <a:latin typeface="+mn-lt"/>
                  </a:rPr>
                  <a:t>If p-value </a:t>
                </a:r>
                <a:r>
                  <a:rPr lang="en-US" sz="3200" dirty="0">
                    <a:solidFill>
                      <a:schemeClr val="tx1"/>
                    </a:solidFill>
                    <a:latin typeface="+mn-lt"/>
                  </a:rPr>
                  <a:t>is low, it is unlikely to observe the </a:t>
                </a:r>
                <a:r>
                  <a:rPr lang="en-US" sz="3200">
                    <a:solidFill>
                      <a:schemeClr val="tx1"/>
                    </a:solidFill>
                    <a:latin typeface="+mn-lt"/>
                  </a:rPr>
                  <a:t>estimator value </a:t>
                </a:r>
                <a:r>
                  <a:rPr lang="en-US" sz="3200" dirty="0">
                    <a:solidFill>
                      <a:schemeClr val="tx1"/>
                    </a:solidFill>
                    <a:latin typeface="+mn-lt"/>
                  </a:rPr>
                  <a:t>due to sampling chance, thus we are inclined to reject the null hypothesis.</a:t>
                </a:r>
              </a:p>
              <a:p>
                <a:endParaRPr lang="en-US" sz="3200" dirty="0">
                  <a:solidFill>
                    <a:schemeClr val="tx1"/>
                  </a:solidFill>
                  <a:latin typeface="+mn-lt"/>
                </a:endParaRPr>
              </a:p>
              <a:p>
                <a:r>
                  <a:rPr lang="en-US" sz="3200" dirty="0">
                    <a:solidFill>
                      <a:schemeClr val="tx1"/>
                    </a:solidFill>
                    <a:latin typeface="+mn-lt"/>
                  </a:rPr>
                  <a:t>In other words, the evidence we observe would be very unlikely if the null hypothesis is true</a:t>
                </a:r>
                <a:endParaRPr lang="en-US" sz="3200" b="0" dirty="0">
                  <a:solidFill>
                    <a:schemeClr val="tx1"/>
                  </a:solidFill>
                  <a:latin typeface="+mn-lt"/>
                </a:endParaRPr>
              </a:p>
              <a:p>
                <a:endParaRPr lang="en-US" sz="1200" dirty="0">
                  <a:solidFill>
                    <a:schemeClr val="tx1"/>
                  </a:solidFill>
                  <a:latin typeface="+mn-lt"/>
                </a:endParaRPr>
              </a:p>
              <a:p>
                <a:endParaRPr lang="en-US" sz="1200" dirty="0">
                  <a:solidFill>
                    <a:schemeClr val="tx1"/>
                  </a:solidFill>
                  <a:latin typeface="+mn-lt"/>
                </a:endParaRPr>
              </a:p>
              <a:p>
                <a:endParaRPr lang="en-US" sz="2400" dirty="0">
                  <a:solidFill>
                    <a:schemeClr val="tx2"/>
                  </a:solidFill>
                </a:endParaRPr>
              </a:p>
              <a:p>
                <a:endParaRPr lang="en-US" sz="2400" dirty="0">
                  <a:solidFill>
                    <a:schemeClr val="tx2"/>
                  </a:solidFill>
                </a:endParaRPr>
              </a:p>
              <a:p>
                <a:endParaRPr lang="en-US" sz="1800" b="0" dirty="0">
                  <a:solidFill>
                    <a:schemeClr val="tx1"/>
                  </a:solidFill>
                  <a:latin typeface="+mn-lt"/>
                </a:endParaRPr>
              </a:p>
              <a:p>
                <a:endParaRPr lang="en-US" sz="1800" dirty="0">
                  <a:solidFill>
                    <a:schemeClr val="tx1"/>
                  </a:solidFill>
                  <a:latin typeface="+mn-lt"/>
                </a:endParaRPr>
              </a:p>
              <a:p>
                <a:endParaRPr lang="en-US" sz="1800" b="0" dirty="0">
                  <a:solidFill>
                    <a:schemeClr val="tx1"/>
                  </a:solidFill>
                  <a:latin typeface="+mn-lt"/>
                </a:endParaRPr>
              </a:p>
              <a:p>
                <a:endParaRPr lang="en-US" sz="1800" dirty="0">
                  <a:solidFill>
                    <a:schemeClr val="tx1"/>
                  </a:solidFill>
                  <a:latin typeface="+mn-lt"/>
                </a:endParaRPr>
              </a:p>
              <a:p>
                <a:endParaRPr lang="en-US" sz="1400" dirty="0">
                  <a:solidFill>
                    <a:schemeClr val="tx1"/>
                  </a:solidFill>
                  <a:latin typeface="+mn-lt"/>
                </a:endParaRPr>
              </a:p>
              <a:p>
                <a:endParaRPr lang="en-US" sz="2400" i="1" dirty="0">
                  <a:solidFill>
                    <a:schemeClr val="tx1"/>
                  </a:solidFill>
                </a:endParaRPr>
              </a:p>
              <a:p>
                <a:endParaRPr lang="en-US" sz="2400" i="1" dirty="0">
                  <a:solidFill>
                    <a:schemeClr val="tx1"/>
                  </a:solidFill>
                  <a:latin typeface="+mn-lt"/>
                </a:endParaRPr>
              </a:p>
              <a:p>
                <a:endParaRPr lang="en-US" sz="2400" dirty="0">
                  <a:solidFill>
                    <a:schemeClr val="tx2"/>
                  </a:solidFill>
                </a:endParaRPr>
              </a:p>
              <a:p>
                <a:endParaRPr lang="en-US" sz="2400" dirty="0">
                  <a:solidFill>
                    <a:schemeClr val="tx2"/>
                  </a:solidFill>
                </a:endParaRPr>
              </a:p>
            </p:txBody>
          </p:sp>
        </mc:Choice>
        <mc:Fallback xmlns="">
          <p:sp>
            <p:nvSpPr>
              <p:cNvPr id="3" name="Text Placeholder 2"/>
              <p:cNvSpPr>
                <a:spLocks noGrp="1" noRot="1" noChangeAspect="1" noMove="1" noResize="1" noEditPoints="1" noAdjustHandles="1" noChangeArrowheads="1" noChangeShapeType="1" noTextEdit="1"/>
              </p:cNvSpPr>
              <p:nvPr>
                <p:ph type="body" sz="quarter" idx="10"/>
              </p:nvPr>
            </p:nvSpPr>
            <p:spPr>
              <a:xfrm>
                <a:off x="276683" y="987071"/>
                <a:ext cx="11669894" cy="9408730"/>
              </a:xfrm>
              <a:blipFill>
                <a:blip r:embed="rId3"/>
                <a:stretch>
                  <a:fillRect l="-836" r="-1567"/>
                </a:stretch>
              </a:blipFill>
            </p:spPr>
            <p:txBody>
              <a:bodyPr/>
              <a:lstStyle/>
              <a:p>
                <a:r>
                  <a:rPr lang="en-US">
                    <a:noFill/>
                  </a:rPr>
                  <a:t> </a:t>
                </a:r>
              </a:p>
            </p:txBody>
          </p:sp>
        </mc:Fallback>
      </mc:AlternateContent>
    </p:spTree>
    <p:extLst>
      <p:ext uri="{BB962C8B-B14F-4D97-AF65-F5344CB8AC3E}">
        <p14:creationId xmlns:p14="http://schemas.microsoft.com/office/powerpoint/2010/main" val="2205575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a:t>Hypothesis testing</a:t>
            </a:r>
          </a:p>
        </p:txBody>
      </p:sp>
      <mc:AlternateContent xmlns:mc="http://schemas.openxmlformats.org/markup-compatibility/2006" xmlns:a14="http://schemas.microsoft.com/office/drawing/2010/main">
        <mc:Choice Requires="a14">
          <p:sp>
            <p:nvSpPr>
              <p:cNvPr id="3" name="Text Placeholder 2"/>
              <p:cNvSpPr>
                <a:spLocks noGrp="1"/>
              </p:cNvSpPr>
              <p:nvPr>
                <p:ph type="body" sz="quarter" idx="10"/>
              </p:nvPr>
            </p:nvSpPr>
            <p:spPr>
              <a:xfrm>
                <a:off x="276683" y="987071"/>
                <a:ext cx="11669894" cy="9453742"/>
              </a:xfrm>
            </p:spPr>
            <p:txBody>
              <a:bodyPr/>
              <a:lstStyle/>
              <a:p>
                <a:endParaRPr lang="en-US" sz="2000" dirty="0">
                  <a:solidFill>
                    <a:schemeClr val="tx1"/>
                  </a:solidFill>
                  <a:latin typeface="+mn-lt"/>
                </a:endParaRPr>
              </a:p>
              <a:p>
                <a:pPr/>
                <a14:m>
                  <m:oMathPara xmlns:m="http://schemas.openxmlformats.org/officeDocument/2006/math">
                    <m:oMathParaPr>
                      <m:jc m:val="left"/>
                    </m:oMathParaPr>
                    <m:oMath xmlns:m="http://schemas.openxmlformats.org/officeDocument/2006/math">
                      <m:sSub>
                        <m:sSubPr>
                          <m:ctrlPr>
                            <a:rPr lang="en-US" sz="3200" b="0" i="1" smtClean="0">
                              <a:solidFill>
                                <a:schemeClr val="tx1"/>
                              </a:solidFill>
                              <a:latin typeface="Cambria Math" panose="02040503050406030204" pitchFamily="18" charset="0"/>
                            </a:rPr>
                          </m:ctrlPr>
                        </m:sSubPr>
                        <m:e>
                          <m:r>
                            <a:rPr lang="en-US" sz="3200" b="0" i="1" smtClean="0">
                              <a:solidFill>
                                <a:schemeClr val="tx1"/>
                              </a:solidFill>
                              <a:latin typeface="Cambria Math" panose="02040503050406030204" pitchFamily="18" charset="0"/>
                            </a:rPr>
                            <m:t>𝐻</m:t>
                          </m:r>
                        </m:e>
                        <m:sub>
                          <m:r>
                            <a:rPr lang="en-US" sz="3200" b="0" i="1" smtClean="0">
                              <a:solidFill>
                                <a:schemeClr val="tx1"/>
                              </a:solidFill>
                              <a:latin typeface="Cambria Math" panose="02040503050406030204" pitchFamily="18" charset="0"/>
                            </a:rPr>
                            <m:t>𝑜</m:t>
                          </m:r>
                        </m:sub>
                      </m:sSub>
                      <m:r>
                        <a:rPr lang="en-US" sz="3200" b="0" i="1" smtClean="0">
                          <a:solidFill>
                            <a:schemeClr val="tx1"/>
                          </a:solidFill>
                          <a:latin typeface="Cambria Math" panose="02040503050406030204" pitchFamily="18" charset="0"/>
                        </a:rPr>
                        <m:t>:</m:t>
                      </m:r>
                      <m:r>
                        <a:rPr lang="en-US" sz="3200" b="0" i="1" smtClean="0">
                          <a:solidFill>
                            <a:schemeClr val="tx1"/>
                          </a:solidFill>
                          <a:latin typeface="Cambria Math" panose="02040503050406030204" pitchFamily="18" charset="0"/>
                        </a:rPr>
                        <m:t>𝑛𝑢𝑙𝑙</m:t>
                      </m:r>
                      <m:r>
                        <a:rPr lang="en-US" sz="3200" b="0" i="1" smtClean="0">
                          <a:solidFill>
                            <a:schemeClr val="tx1"/>
                          </a:solidFill>
                          <a:latin typeface="Cambria Math" panose="02040503050406030204" pitchFamily="18" charset="0"/>
                        </a:rPr>
                        <m:t> </m:t>
                      </m:r>
                      <m:r>
                        <a:rPr lang="en-US" sz="3200" b="0" i="1" smtClean="0">
                          <a:solidFill>
                            <a:schemeClr val="tx1"/>
                          </a:solidFill>
                          <a:latin typeface="Cambria Math" panose="02040503050406030204" pitchFamily="18" charset="0"/>
                        </a:rPr>
                        <m:t>h𝑦𝑝𝑜𝑡h𝑒𝑠𝑖𝑠</m:t>
                      </m:r>
                      <m:r>
                        <a:rPr lang="en-US" sz="3200" b="0" i="1" smtClean="0">
                          <a:solidFill>
                            <a:schemeClr val="tx1"/>
                          </a:solidFill>
                          <a:latin typeface="Cambria Math" panose="02040503050406030204" pitchFamily="18" charset="0"/>
                        </a:rPr>
                        <m:t> −→</m:t>
                      </m:r>
                      <m:r>
                        <a:rPr lang="en-US" sz="3200" b="0" i="1" smtClean="0">
                          <a:solidFill>
                            <a:schemeClr val="tx1"/>
                          </a:solidFill>
                          <a:latin typeface="Cambria Math" panose="02040503050406030204" pitchFamily="18" charset="0"/>
                        </a:rPr>
                        <m:t>𝑝𝑜𝑝𝑢𝑙𝑎𝑡𝑖𝑜𝑛</m:t>
                      </m:r>
                      <m:r>
                        <a:rPr lang="en-US" sz="3200" b="0" i="1" smtClean="0">
                          <a:solidFill>
                            <a:schemeClr val="tx1"/>
                          </a:solidFill>
                          <a:latin typeface="Cambria Math" panose="02040503050406030204" pitchFamily="18" charset="0"/>
                        </a:rPr>
                        <m:t> </m:t>
                      </m:r>
                      <m:r>
                        <a:rPr lang="en-US" sz="3200" b="0" i="1" smtClean="0">
                          <a:solidFill>
                            <a:schemeClr val="tx1"/>
                          </a:solidFill>
                          <a:latin typeface="Cambria Math" panose="02040503050406030204" pitchFamily="18" charset="0"/>
                        </a:rPr>
                        <m:t>𝑝𝑎𝑟𝑎𝑚𝑒𝑡𝑒𝑟</m:t>
                      </m:r>
                      <m:r>
                        <a:rPr lang="en-US" sz="3200" b="0" i="1" smtClean="0">
                          <a:solidFill>
                            <a:schemeClr val="tx1"/>
                          </a:solidFill>
                          <a:latin typeface="Cambria Math" panose="02040503050406030204" pitchFamily="18" charset="0"/>
                        </a:rPr>
                        <m:t>=</m:t>
                      </m:r>
                      <m:sSub>
                        <m:sSubPr>
                          <m:ctrlPr>
                            <a:rPr lang="en-US" sz="3200" b="0" i="1" smtClean="0">
                              <a:solidFill>
                                <a:schemeClr val="tx1"/>
                              </a:solidFill>
                              <a:latin typeface="Cambria Math" panose="02040503050406030204" pitchFamily="18" charset="0"/>
                            </a:rPr>
                          </m:ctrlPr>
                        </m:sSubPr>
                        <m:e>
                          <m:r>
                            <a:rPr lang="en-US" sz="3200" b="0" i="1" smtClean="0">
                              <a:solidFill>
                                <a:schemeClr val="tx1"/>
                              </a:solidFill>
                              <a:latin typeface="Cambria Math" panose="02040503050406030204" pitchFamily="18" charset="0"/>
                            </a:rPr>
                            <m:t>𝜇</m:t>
                          </m:r>
                        </m:e>
                        <m:sub>
                          <m:r>
                            <a:rPr lang="en-US" sz="3200" b="0" i="1" smtClean="0">
                              <a:solidFill>
                                <a:schemeClr val="tx1"/>
                              </a:solidFill>
                              <a:latin typeface="Cambria Math" panose="02040503050406030204" pitchFamily="18" charset="0"/>
                            </a:rPr>
                            <m:t>0</m:t>
                          </m:r>
                        </m:sub>
                      </m:sSub>
                    </m:oMath>
                  </m:oMathPara>
                </a14:m>
                <a:endParaRPr lang="en-US" sz="3200" b="0" dirty="0">
                  <a:solidFill>
                    <a:schemeClr val="tx1"/>
                  </a:solidFill>
                  <a:latin typeface="+mn-lt"/>
                </a:endParaRPr>
              </a:p>
              <a:p>
                <a:endParaRPr lang="en-US" sz="4400" b="0" dirty="0">
                  <a:solidFill>
                    <a:schemeClr val="tx1"/>
                  </a:solidFill>
                  <a:latin typeface="+mn-lt"/>
                </a:endParaRPr>
              </a:p>
              <a:p>
                <a:pPr/>
                <a14:m>
                  <m:oMathPara xmlns:m="http://schemas.openxmlformats.org/officeDocument/2006/math">
                    <m:oMathParaPr>
                      <m:jc m:val="left"/>
                    </m:oMathParaPr>
                    <m:oMath xmlns:m="http://schemas.openxmlformats.org/officeDocument/2006/math">
                      <m:r>
                        <a:rPr lang="en-US" sz="4400" b="0" i="1" smtClean="0">
                          <a:solidFill>
                            <a:schemeClr val="tx1"/>
                          </a:solidFill>
                          <a:latin typeface="Cambria Math" panose="02040503050406030204" pitchFamily="18" charset="0"/>
                        </a:rPr>
                        <m:t>𝑡</m:t>
                      </m:r>
                      <m:r>
                        <a:rPr lang="en-US" sz="4400" b="0" i="1" smtClean="0">
                          <a:solidFill>
                            <a:schemeClr val="tx1"/>
                          </a:solidFill>
                          <a:latin typeface="Cambria Math" panose="02040503050406030204" pitchFamily="18" charset="0"/>
                        </a:rPr>
                        <m:t>=</m:t>
                      </m:r>
                      <m:f>
                        <m:fPr>
                          <m:ctrlPr>
                            <a:rPr lang="en-US" sz="4400" b="0" i="1" smtClean="0">
                              <a:solidFill>
                                <a:schemeClr val="tx1"/>
                              </a:solidFill>
                              <a:latin typeface="Cambria Math" panose="02040503050406030204" pitchFamily="18" charset="0"/>
                            </a:rPr>
                          </m:ctrlPr>
                        </m:fPr>
                        <m:num>
                          <m:acc>
                            <m:accPr>
                              <m:chr m:val="̅"/>
                              <m:ctrlPr>
                                <a:rPr lang="en-US" sz="4400" b="0" i="1" smtClean="0">
                                  <a:solidFill>
                                    <a:schemeClr val="tx1"/>
                                  </a:solidFill>
                                  <a:latin typeface="Cambria Math" panose="02040503050406030204" pitchFamily="18" charset="0"/>
                                </a:rPr>
                              </m:ctrlPr>
                            </m:accPr>
                            <m:e>
                              <m:r>
                                <a:rPr lang="en-US" sz="4400" b="0" i="1" smtClean="0">
                                  <a:solidFill>
                                    <a:schemeClr val="tx1"/>
                                  </a:solidFill>
                                  <a:latin typeface="Cambria Math" panose="02040503050406030204" pitchFamily="18" charset="0"/>
                                </a:rPr>
                                <m:t>𝑥</m:t>
                              </m:r>
                            </m:e>
                          </m:acc>
                          <m:r>
                            <a:rPr lang="en-US" sz="4400" i="1">
                              <a:solidFill>
                                <a:schemeClr val="tx1"/>
                              </a:solidFill>
                              <a:latin typeface="Cambria Math" panose="02040503050406030204" pitchFamily="18" charset="0"/>
                            </a:rPr>
                            <m:t>−</m:t>
                          </m:r>
                          <m:sSub>
                            <m:sSubPr>
                              <m:ctrlPr>
                                <a:rPr lang="en-US" sz="4400" i="1">
                                  <a:solidFill>
                                    <a:schemeClr val="tx1"/>
                                  </a:solidFill>
                                  <a:latin typeface="Cambria Math" panose="02040503050406030204" pitchFamily="18" charset="0"/>
                                </a:rPr>
                              </m:ctrlPr>
                            </m:sSubPr>
                            <m:e>
                              <m:r>
                                <a:rPr lang="en-US" sz="4400" i="1">
                                  <a:solidFill>
                                    <a:schemeClr val="tx1"/>
                                  </a:solidFill>
                                  <a:latin typeface="Cambria Math" panose="02040503050406030204" pitchFamily="18" charset="0"/>
                                </a:rPr>
                                <m:t>𝜇</m:t>
                              </m:r>
                            </m:e>
                            <m:sub>
                              <m:r>
                                <a:rPr lang="en-US" sz="4400" i="1">
                                  <a:solidFill>
                                    <a:schemeClr val="tx1"/>
                                  </a:solidFill>
                                  <a:latin typeface="Cambria Math" panose="02040503050406030204" pitchFamily="18" charset="0"/>
                                </a:rPr>
                                <m:t>0</m:t>
                              </m:r>
                            </m:sub>
                          </m:sSub>
                        </m:num>
                        <m:den>
                          <m:r>
                            <a:rPr lang="en-US" sz="4400" b="0" i="1" smtClean="0">
                              <a:solidFill>
                                <a:schemeClr val="tx1"/>
                              </a:solidFill>
                              <a:latin typeface="Cambria Math" panose="02040503050406030204" pitchFamily="18" charset="0"/>
                            </a:rPr>
                            <m:t>𝑠</m:t>
                          </m:r>
                          <m:r>
                            <a:rPr lang="en-US" sz="4400" b="0" i="1" smtClean="0">
                              <a:solidFill>
                                <a:schemeClr val="tx1"/>
                              </a:solidFill>
                              <a:latin typeface="Cambria Math" panose="02040503050406030204" pitchFamily="18" charset="0"/>
                            </a:rPr>
                            <m:t>/</m:t>
                          </m:r>
                          <m:rad>
                            <m:radPr>
                              <m:degHide m:val="on"/>
                              <m:ctrlPr>
                                <a:rPr lang="en-US" sz="4400" b="0" i="1" smtClean="0">
                                  <a:solidFill>
                                    <a:schemeClr val="tx1"/>
                                  </a:solidFill>
                                  <a:latin typeface="Cambria Math" panose="02040503050406030204" pitchFamily="18" charset="0"/>
                                </a:rPr>
                              </m:ctrlPr>
                            </m:radPr>
                            <m:deg/>
                            <m:e>
                              <m:r>
                                <a:rPr lang="en-US" sz="4400" b="0" i="1" smtClean="0">
                                  <a:solidFill>
                                    <a:schemeClr val="tx1"/>
                                  </a:solidFill>
                                  <a:latin typeface="Cambria Math" panose="02040503050406030204" pitchFamily="18" charset="0"/>
                                </a:rPr>
                                <m:t>𝑁</m:t>
                              </m:r>
                            </m:e>
                          </m:rad>
                        </m:den>
                      </m:f>
                    </m:oMath>
                  </m:oMathPara>
                </a14:m>
                <a:endParaRPr lang="en-US" sz="4400" b="0" dirty="0">
                  <a:solidFill>
                    <a:schemeClr val="tx1"/>
                  </a:solidFill>
                  <a:latin typeface="+mn-lt"/>
                </a:endParaRPr>
              </a:p>
              <a:p>
                <a:endParaRPr lang="en-US" sz="1800" dirty="0">
                  <a:solidFill>
                    <a:schemeClr val="tx1"/>
                  </a:solidFill>
                  <a:latin typeface="+mn-lt"/>
                </a:endParaRPr>
              </a:p>
              <a:p>
                <a:endParaRPr lang="en-US" sz="1800" dirty="0">
                  <a:solidFill>
                    <a:schemeClr val="tx1"/>
                  </a:solidFill>
                  <a:latin typeface="+mn-lt"/>
                </a:endParaRPr>
              </a:p>
              <a:p>
                <a:endParaRPr lang="en-US" sz="3600" dirty="0">
                  <a:solidFill>
                    <a:schemeClr val="tx2"/>
                  </a:solidFill>
                </a:endParaRPr>
              </a:p>
              <a:p>
                <a:endParaRPr lang="en-US" sz="3600" dirty="0">
                  <a:solidFill>
                    <a:schemeClr val="tx2"/>
                  </a:solidFill>
                </a:endParaRPr>
              </a:p>
              <a:p>
                <a:endParaRPr lang="en-US" sz="2800" b="0" dirty="0">
                  <a:solidFill>
                    <a:schemeClr val="tx1"/>
                  </a:solidFill>
                  <a:latin typeface="+mn-lt"/>
                </a:endParaRPr>
              </a:p>
              <a:p>
                <a:endParaRPr lang="en-US" sz="2800" dirty="0">
                  <a:solidFill>
                    <a:schemeClr val="tx1"/>
                  </a:solidFill>
                  <a:latin typeface="+mn-lt"/>
                </a:endParaRPr>
              </a:p>
              <a:p>
                <a:endParaRPr lang="en-US" sz="2800" b="0" dirty="0">
                  <a:solidFill>
                    <a:schemeClr val="tx1"/>
                  </a:solidFill>
                  <a:latin typeface="+mn-lt"/>
                </a:endParaRPr>
              </a:p>
              <a:p>
                <a:endParaRPr lang="en-US" sz="2800" dirty="0">
                  <a:solidFill>
                    <a:schemeClr val="tx1"/>
                  </a:solidFill>
                  <a:latin typeface="+mn-lt"/>
                </a:endParaRPr>
              </a:p>
              <a:p>
                <a:endParaRPr lang="en-US" sz="2000" dirty="0">
                  <a:solidFill>
                    <a:schemeClr val="tx1"/>
                  </a:solidFill>
                  <a:latin typeface="+mn-lt"/>
                </a:endParaRPr>
              </a:p>
              <a:p>
                <a:endParaRPr lang="en-US" sz="3600" i="1" dirty="0">
                  <a:solidFill>
                    <a:schemeClr val="tx1"/>
                  </a:solidFill>
                </a:endParaRPr>
              </a:p>
              <a:p>
                <a:endParaRPr lang="en-US" sz="3600" i="1" dirty="0">
                  <a:solidFill>
                    <a:schemeClr val="tx1"/>
                  </a:solidFill>
                  <a:latin typeface="+mn-lt"/>
                </a:endParaRPr>
              </a:p>
              <a:p>
                <a:endParaRPr lang="en-US" sz="3600" dirty="0">
                  <a:solidFill>
                    <a:schemeClr val="tx2"/>
                  </a:solidFill>
                </a:endParaRPr>
              </a:p>
              <a:p>
                <a:endParaRPr lang="en-US" sz="3600" dirty="0">
                  <a:solidFill>
                    <a:schemeClr val="tx2"/>
                  </a:solidFill>
                </a:endParaRPr>
              </a:p>
            </p:txBody>
          </p:sp>
        </mc:Choice>
        <mc:Fallback xmlns="">
          <p:sp>
            <p:nvSpPr>
              <p:cNvPr id="3" name="Text Placeholder 2"/>
              <p:cNvSpPr>
                <a:spLocks noGrp="1" noRot="1" noChangeAspect="1" noMove="1" noResize="1" noEditPoints="1" noAdjustHandles="1" noChangeArrowheads="1" noChangeShapeType="1" noTextEdit="1"/>
              </p:cNvSpPr>
              <p:nvPr>
                <p:ph type="body" sz="quarter" idx="10"/>
              </p:nvPr>
            </p:nvSpPr>
            <p:spPr>
              <a:xfrm>
                <a:off x="276683" y="987071"/>
                <a:ext cx="11669894" cy="9453742"/>
              </a:xfrm>
              <a:blipFill rotWithShape="0">
                <a:blip r:embed="rId3"/>
                <a:stretch>
                  <a:fillRect/>
                </a:stretch>
              </a:blipFill>
            </p:spPr>
            <p:txBody>
              <a:bodyPr/>
              <a:lstStyle/>
              <a:p>
                <a:r>
                  <a:rPr lang="en-US">
                    <a:noFill/>
                  </a:rPr>
                  <a:t> </a:t>
                </a:r>
              </a:p>
            </p:txBody>
          </p:sp>
        </mc:Fallback>
      </mc:AlternateContent>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91598" y="2249854"/>
            <a:ext cx="6447448" cy="4034368"/>
          </a:xfrm>
          <a:prstGeom prst="rect">
            <a:avLst/>
          </a:prstGeom>
        </p:spPr>
      </p:pic>
    </p:spTree>
    <p:extLst>
      <p:ext uri="{BB962C8B-B14F-4D97-AF65-F5344CB8AC3E}">
        <p14:creationId xmlns:p14="http://schemas.microsoft.com/office/powerpoint/2010/main" val="30234718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Examples: deterministic vs. stochastic</a:t>
            </a:r>
          </a:p>
        </p:txBody>
      </p:sp>
      <p:sp>
        <p:nvSpPr>
          <p:cNvPr id="3" name="Text Placeholder 2"/>
          <p:cNvSpPr>
            <a:spLocks noGrp="1"/>
          </p:cNvSpPr>
          <p:nvPr>
            <p:ph type="body" sz="quarter" idx="10"/>
          </p:nvPr>
        </p:nvSpPr>
        <p:spPr>
          <a:xfrm>
            <a:off x="276683" y="987071"/>
            <a:ext cx="11004875" cy="7041928"/>
          </a:xfrm>
        </p:spPr>
        <p:txBody>
          <a:bodyPr/>
          <a:lstStyle/>
          <a:p>
            <a:endParaRPr lang="en-US" dirty="0"/>
          </a:p>
          <a:p>
            <a:r>
              <a:rPr lang="en-US" sz="2000" b="1" dirty="0">
                <a:solidFill>
                  <a:schemeClr val="tx1"/>
                </a:solidFill>
                <a:latin typeface="+mn-lt"/>
              </a:rPr>
              <a:t>Baseball</a:t>
            </a:r>
            <a:r>
              <a:rPr lang="en-US" sz="2000" dirty="0">
                <a:solidFill>
                  <a:schemeClr val="tx1"/>
                </a:solidFill>
                <a:latin typeface="+mn-lt"/>
              </a:rPr>
              <a:t>: outcome (hit or not)</a:t>
            </a:r>
          </a:p>
          <a:p>
            <a:r>
              <a:rPr lang="en-US" sz="2000" dirty="0">
                <a:solidFill>
                  <a:srgbClr val="FF0000"/>
                </a:solidFill>
                <a:latin typeface="+mn-lt"/>
              </a:rPr>
              <a:t>Stochastic: batting avg. gives probability of a hit. Batting avg. can be modeled for specific conditions (e.g. facing pitcher X, in ballpark Y, with conditions Z).</a:t>
            </a:r>
          </a:p>
          <a:p>
            <a:endParaRPr lang="en-US" sz="2000" dirty="0">
              <a:solidFill>
                <a:schemeClr val="tx1"/>
              </a:solidFill>
              <a:latin typeface="+mn-lt"/>
            </a:endParaRPr>
          </a:p>
          <a:p>
            <a:r>
              <a:rPr lang="en-US" sz="2000" b="1" dirty="0">
                <a:solidFill>
                  <a:schemeClr val="tx1"/>
                </a:solidFill>
                <a:latin typeface="+mn-lt"/>
              </a:rPr>
              <a:t>Subway</a:t>
            </a:r>
            <a:r>
              <a:rPr lang="en-US" sz="2000" dirty="0">
                <a:solidFill>
                  <a:schemeClr val="tx1"/>
                </a:solidFill>
                <a:latin typeface="+mn-lt"/>
              </a:rPr>
              <a:t>: trip time between Station X and Station Y</a:t>
            </a:r>
          </a:p>
          <a:p>
            <a:r>
              <a:rPr lang="en-US" sz="2000" dirty="0">
                <a:solidFill>
                  <a:srgbClr val="FF0000"/>
                </a:solidFill>
                <a:latin typeface="+mn-lt"/>
              </a:rPr>
              <a:t>Stochastic: delays lead to small departures from schedule</a:t>
            </a:r>
          </a:p>
          <a:p>
            <a:endParaRPr lang="en-US" sz="2000" dirty="0">
              <a:solidFill>
                <a:schemeClr val="tx1"/>
              </a:solidFill>
              <a:latin typeface="+mn-lt"/>
            </a:endParaRPr>
          </a:p>
          <a:p>
            <a:r>
              <a:rPr lang="en-US" sz="2000" b="1" dirty="0">
                <a:solidFill>
                  <a:schemeClr val="tx1"/>
                </a:solidFill>
                <a:latin typeface="+mn-lt"/>
              </a:rPr>
              <a:t>Weight of a randomly selected quarter</a:t>
            </a:r>
          </a:p>
          <a:p>
            <a:r>
              <a:rPr lang="en-US" sz="2000" dirty="0">
                <a:solidFill>
                  <a:srgbClr val="FF0000"/>
                </a:solidFill>
                <a:latin typeface="+mn-lt"/>
              </a:rPr>
              <a:t>Technically stochastic: all quarters differ by microscopic amounts</a:t>
            </a:r>
          </a:p>
          <a:p>
            <a:endParaRPr lang="en-US" sz="2000" dirty="0">
              <a:solidFill>
                <a:schemeClr val="tx1"/>
              </a:solidFill>
              <a:latin typeface="+mn-lt"/>
            </a:endParaRPr>
          </a:p>
          <a:p>
            <a:r>
              <a:rPr lang="en-US" sz="2000" b="1" dirty="0">
                <a:solidFill>
                  <a:schemeClr val="tx1"/>
                </a:solidFill>
              </a:rPr>
              <a:t>Weight of a particular quarter</a:t>
            </a:r>
          </a:p>
          <a:p>
            <a:r>
              <a:rPr lang="en-US" sz="2000" dirty="0">
                <a:solidFill>
                  <a:srgbClr val="FF0000"/>
                </a:solidFill>
              </a:rPr>
              <a:t>Deterministic: we don’t expect the weight of any given quarter to vary</a:t>
            </a:r>
            <a:endParaRPr lang="en-US" sz="2000" dirty="0">
              <a:solidFill>
                <a:schemeClr val="tx1"/>
              </a:solidFill>
              <a:latin typeface="+mn-lt"/>
            </a:endParaRPr>
          </a:p>
          <a:p>
            <a:endParaRPr lang="en-US" sz="2000" dirty="0">
              <a:solidFill>
                <a:schemeClr val="tx1"/>
              </a:solidFill>
              <a:latin typeface="+mn-lt"/>
            </a:endParaRPr>
          </a:p>
          <a:p>
            <a:r>
              <a:rPr lang="en-US" sz="2000" b="1" dirty="0">
                <a:solidFill>
                  <a:schemeClr val="tx1"/>
                </a:solidFill>
                <a:latin typeface="+mn-lt"/>
              </a:rPr>
              <a:t>Length of a day</a:t>
            </a:r>
          </a:p>
          <a:p>
            <a:r>
              <a:rPr lang="en-US" sz="2000" dirty="0">
                <a:solidFill>
                  <a:srgbClr val="FF0000"/>
                </a:solidFill>
                <a:latin typeface="+mn-lt"/>
              </a:rPr>
              <a:t>Deterministic: although days are getting slightly longer, this can be predicted perfectly</a:t>
            </a:r>
          </a:p>
          <a:p>
            <a:endParaRPr lang="en-US" sz="2000" dirty="0">
              <a:solidFill>
                <a:schemeClr val="tx1"/>
              </a:solidFill>
              <a:latin typeface="+mn-lt"/>
            </a:endParaRPr>
          </a:p>
          <a:p>
            <a:endParaRPr lang="en-US" sz="2000" dirty="0">
              <a:solidFill>
                <a:schemeClr val="tx1"/>
              </a:solidFill>
              <a:latin typeface="+mn-lt"/>
            </a:endParaRPr>
          </a:p>
          <a:p>
            <a:endParaRPr lang="en-US" sz="3600" dirty="0">
              <a:solidFill>
                <a:schemeClr val="tx2"/>
              </a:solidFill>
            </a:endParaRPr>
          </a:p>
        </p:txBody>
      </p:sp>
    </p:spTree>
    <p:extLst>
      <p:ext uri="{BB962C8B-B14F-4D97-AF65-F5344CB8AC3E}">
        <p14:creationId xmlns:p14="http://schemas.microsoft.com/office/powerpoint/2010/main" val="36410491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8" end="8"/>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11" end="1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10" end="1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Random Variables</a:t>
            </a:r>
          </a:p>
        </p:txBody>
      </p:sp>
      <mc:AlternateContent xmlns:mc="http://schemas.openxmlformats.org/markup-compatibility/2006" xmlns:a14="http://schemas.microsoft.com/office/drawing/2010/main">
        <mc:Choice Requires="a14">
          <p:sp>
            <p:nvSpPr>
              <p:cNvPr id="3" name="Text Placeholder 2"/>
              <p:cNvSpPr>
                <a:spLocks noGrp="1"/>
              </p:cNvSpPr>
              <p:nvPr>
                <p:ph type="body" sz="quarter" idx="10"/>
              </p:nvPr>
            </p:nvSpPr>
            <p:spPr>
              <a:xfrm>
                <a:off x="276684" y="987071"/>
                <a:ext cx="6884768" cy="5521512"/>
              </a:xfrm>
            </p:spPr>
            <p:txBody>
              <a:bodyPr/>
              <a:lstStyle/>
              <a:p>
                <a:endParaRPr lang="en-US" dirty="0"/>
              </a:p>
              <a:p>
                <a:r>
                  <a:rPr lang="en-US" sz="2000" dirty="0">
                    <a:solidFill>
                      <a:schemeClr val="tx1"/>
                    </a:solidFill>
                    <a:latin typeface="+mn-lt"/>
                  </a:rPr>
                  <a:t>Random variables </a:t>
                </a:r>
                <a14:m>
                  <m:oMath xmlns:m="http://schemas.openxmlformats.org/officeDocument/2006/math">
                    <m:sSub>
                      <m:sSubPr>
                        <m:ctrlPr>
                          <a:rPr lang="en-US" sz="2000" b="0" i="1" smtClean="0">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𝑥</m:t>
                        </m:r>
                      </m:e>
                      <m:sub>
                        <m:r>
                          <a:rPr lang="en-US" sz="2000" b="0" i="1" smtClean="0">
                            <a:solidFill>
                              <a:schemeClr val="tx1"/>
                            </a:solidFill>
                            <a:latin typeface="Cambria Math" panose="02040503050406030204" pitchFamily="18" charset="0"/>
                          </a:rPr>
                          <m:t>1</m:t>
                        </m:r>
                      </m:sub>
                    </m:sSub>
                    <m:r>
                      <a:rPr lang="en-US" sz="2000" b="0" i="1" smtClean="0">
                        <a:solidFill>
                          <a:schemeClr val="tx1"/>
                        </a:solidFill>
                        <a:latin typeface="Cambria Math" panose="02040503050406030204" pitchFamily="18" charset="0"/>
                      </a:rPr>
                      <m:t>, </m:t>
                    </m:r>
                    <m:sSub>
                      <m:sSubPr>
                        <m:ctrlPr>
                          <a:rPr lang="en-US" sz="2000" b="0" i="1" smtClean="0">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𝑥</m:t>
                        </m:r>
                      </m:e>
                      <m:sub>
                        <m:r>
                          <a:rPr lang="en-US" sz="2000" b="0" i="1" smtClean="0">
                            <a:solidFill>
                              <a:schemeClr val="tx1"/>
                            </a:solidFill>
                            <a:latin typeface="Cambria Math" panose="02040503050406030204" pitchFamily="18" charset="0"/>
                          </a:rPr>
                          <m:t>2</m:t>
                        </m:r>
                      </m:sub>
                    </m:sSub>
                    <m:r>
                      <a:rPr lang="en-US" sz="2000" b="0" i="1" smtClean="0">
                        <a:solidFill>
                          <a:schemeClr val="tx1"/>
                        </a:solidFill>
                        <a:latin typeface="Cambria Math" panose="02040503050406030204" pitchFamily="18" charset="0"/>
                      </a:rPr>
                      <m:t>, …, </m:t>
                    </m:r>
                    <m:sSub>
                      <m:sSubPr>
                        <m:ctrlPr>
                          <a:rPr lang="en-US" sz="2000" b="0" i="1" smtClean="0">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𝑥</m:t>
                        </m:r>
                      </m:e>
                      <m:sub>
                        <m:r>
                          <a:rPr lang="en-US" sz="2000" b="0" i="1" smtClean="0">
                            <a:solidFill>
                              <a:schemeClr val="tx1"/>
                            </a:solidFill>
                            <a:latin typeface="Cambria Math" panose="02040503050406030204" pitchFamily="18" charset="0"/>
                          </a:rPr>
                          <m:t>𝑛</m:t>
                        </m:r>
                      </m:sub>
                    </m:sSub>
                  </m:oMath>
                </a14:m>
                <a:r>
                  <a:rPr lang="en-US" sz="2000" dirty="0">
                    <a:solidFill>
                      <a:schemeClr val="tx1"/>
                    </a:solidFill>
                    <a:latin typeface="+mn-lt"/>
                  </a:rPr>
                  <a:t> are called a “random sample” of size n from a population f(x) if they are “mutually independent”.  </a:t>
                </a:r>
              </a:p>
              <a:p>
                <a:endParaRPr lang="en-US" sz="2000" dirty="0">
                  <a:solidFill>
                    <a:schemeClr val="tx1"/>
                  </a:solidFill>
                  <a:latin typeface="+mn-lt"/>
                </a:endParaRPr>
              </a:p>
              <a:p>
                <a:r>
                  <a:rPr lang="en-US" sz="2000" dirty="0">
                    <a:solidFill>
                      <a:schemeClr val="tx1"/>
                    </a:solidFill>
                    <a:latin typeface="+mn-lt"/>
                  </a:rPr>
                  <a:t>Often called “independent and identically distributed” (</a:t>
                </a:r>
                <a:r>
                  <a:rPr lang="en-US" sz="2000" dirty="0" err="1">
                    <a:solidFill>
                      <a:schemeClr val="tx1"/>
                    </a:solidFill>
                    <a:latin typeface="+mn-lt"/>
                  </a:rPr>
                  <a:t>iid</a:t>
                </a:r>
                <a:r>
                  <a:rPr lang="en-US" sz="2000" dirty="0">
                    <a:solidFill>
                      <a:schemeClr val="tx1"/>
                    </a:solidFill>
                    <a:latin typeface="+mn-lt"/>
                  </a:rPr>
                  <a:t> for short) if this holds. </a:t>
                </a:r>
              </a:p>
              <a:p>
                <a:endParaRPr lang="en-US" sz="3600" dirty="0"/>
              </a:p>
              <a:p>
                <a:r>
                  <a:rPr lang="en-US" sz="3600" dirty="0">
                    <a:solidFill>
                      <a:schemeClr val="tx2"/>
                    </a:solidFill>
                  </a:rPr>
                  <a:t>What is a population? </a:t>
                </a:r>
              </a:p>
              <a:p>
                <a:r>
                  <a:rPr lang="en-US" sz="3600" dirty="0">
                    <a:solidFill>
                      <a:schemeClr val="tx2"/>
                    </a:solidFill>
                  </a:rPr>
                  <a:t>What is a random sample or proper subsample?</a:t>
                </a:r>
              </a:p>
              <a:p>
                <a:endParaRPr lang="en-US" sz="3600" dirty="0">
                  <a:solidFill>
                    <a:schemeClr val="tx2"/>
                  </a:solidFill>
                </a:endParaRPr>
              </a:p>
            </p:txBody>
          </p:sp>
        </mc:Choice>
        <mc:Fallback xmlns="">
          <p:sp>
            <p:nvSpPr>
              <p:cNvPr id="3" name="Text Placeholder 2"/>
              <p:cNvSpPr>
                <a:spLocks noGrp="1" noRot="1" noChangeAspect="1" noMove="1" noResize="1" noEditPoints="1" noAdjustHandles="1" noChangeArrowheads="1" noChangeShapeType="1" noTextEdit="1"/>
              </p:cNvSpPr>
              <p:nvPr>
                <p:ph type="body" sz="quarter" idx="10"/>
              </p:nvPr>
            </p:nvSpPr>
            <p:spPr>
              <a:xfrm>
                <a:off x="276684" y="987071"/>
                <a:ext cx="6884768" cy="5521512"/>
              </a:xfrm>
              <a:blipFill>
                <a:blip r:embed="rId3"/>
                <a:stretch>
                  <a:fillRect l="-1858"/>
                </a:stretch>
              </a:blipFill>
            </p:spPr>
            <p:txBody>
              <a:bodyPr/>
              <a:lstStyle/>
              <a:p>
                <a:r>
                  <a:rPr lang="en-US">
                    <a:noFill/>
                  </a:rPr>
                  <a:t> </a:t>
                </a:r>
              </a:p>
            </p:txBody>
          </p:sp>
        </mc:Fallback>
      </mc:AlternateContent>
      <p:pic>
        <p:nvPicPr>
          <p:cNvPr id="2050" name="Picture 2" descr="Image result for lottery drawi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61452" y="1289149"/>
            <a:ext cx="5002432" cy="375182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7957553" y="5210579"/>
            <a:ext cx="3410229" cy="572464"/>
          </a:xfrm>
          <a:prstGeom prst="rect">
            <a:avLst/>
          </a:prstGeom>
          <a:noFill/>
        </p:spPr>
        <p:txBody>
          <a:bodyPr wrap="non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latin typeface="+mj-lt"/>
              </a:rPr>
              <a:t>Looks at these outfits.  Wow.</a:t>
            </a:r>
          </a:p>
        </p:txBody>
      </p:sp>
    </p:spTree>
    <p:extLst>
      <p:ext uri="{BB962C8B-B14F-4D97-AF65-F5344CB8AC3E}">
        <p14:creationId xmlns:p14="http://schemas.microsoft.com/office/powerpoint/2010/main" val="21614356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Population vs. samples</a:t>
            </a:r>
          </a:p>
        </p:txBody>
      </p:sp>
      <p:sp>
        <p:nvSpPr>
          <p:cNvPr id="3" name="Text Placeholder 2"/>
          <p:cNvSpPr>
            <a:spLocks noGrp="1"/>
          </p:cNvSpPr>
          <p:nvPr>
            <p:ph type="body" sz="quarter" idx="10"/>
          </p:nvPr>
        </p:nvSpPr>
        <p:spPr>
          <a:xfrm>
            <a:off x="276683" y="987071"/>
            <a:ext cx="7370289" cy="4899803"/>
          </a:xfrm>
        </p:spPr>
        <p:txBody>
          <a:bodyPr/>
          <a:lstStyle/>
          <a:p>
            <a:endParaRPr lang="en-US" dirty="0"/>
          </a:p>
          <a:p>
            <a:r>
              <a:rPr lang="en-US" sz="3200" u="sng" dirty="0"/>
              <a:t>Population</a:t>
            </a:r>
            <a:r>
              <a:rPr lang="en-US" sz="3200" dirty="0"/>
              <a:t>: every object in a specified set</a:t>
            </a:r>
          </a:p>
          <a:p>
            <a:endParaRPr lang="en-US" sz="2000" dirty="0">
              <a:solidFill>
                <a:schemeClr val="tx1"/>
              </a:solidFill>
              <a:latin typeface="+mn-lt"/>
            </a:endParaRPr>
          </a:p>
          <a:p>
            <a:r>
              <a:rPr lang="en-US" sz="2000" dirty="0">
                <a:solidFill>
                  <a:schemeClr val="tx1"/>
                </a:solidFill>
                <a:latin typeface="+mn-lt"/>
              </a:rPr>
              <a:t>Set must be well-defined.</a:t>
            </a:r>
          </a:p>
          <a:p>
            <a:r>
              <a:rPr lang="en-US" sz="2000" dirty="0">
                <a:solidFill>
                  <a:schemeClr val="tx1"/>
                </a:solidFill>
                <a:latin typeface="+mn-lt"/>
              </a:rPr>
              <a:t>Ex: North Americans, all internet users, all lab rats with lymphoma, all high school students, all fair dice, etc. </a:t>
            </a:r>
          </a:p>
          <a:p>
            <a:endParaRPr lang="en-US" sz="3600" dirty="0"/>
          </a:p>
          <a:p>
            <a:r>
              <a:rPr lang="en-US" sz="3200" u="sng" dirty="0">
                <a:solidFill>
                  <a:schemeClr val="tx2"/>
                </a:solidFill>
              </a:rPr>
              <a:t>Sample</a:t>
            </a:r>
            <a:r>
              <a:rPr lang="en-US" sz="3200" dirty="0">
                <a:solidFill>
                  <a:schemeClr val="tx2"/>
                </a:solidFill>
              </a:rPr>
              <a:t>: a subset of the population selected in </a:t>
            </a:r>
            <a:r>
              <a:rPr lang="en-US" sz="3200" i="1" dirty="0">
                <a:solidFill>
                  <a:schemeClr val="tx2"/>
                </a:solidFill>
              </a:rPr>
              <a:t>some way</a:t>
            </a:r>
            <a:r>
              <a:rPr lang="en-US" sz="3200" dirty="0">
                <a:solidFill>
                  <a:schemeClr val="tx2"/>
                </a:solidFill>
              </a:rPr>
              <a:t> </a:t>
            </a:r>
          </a:p>
          <a:p>
            <a:endParaRPr lang="en-US" sz="3600" dirty="0">
              <a:solidFill>
                <a:schemeClr val="tx2"/>
              </a:solidFill>
            </a:endParaRPr>
          </a:p>
        </p:txBody>
      </p:sp>
      <p:sp>
        <p:nvSpPr>
          <p:cNvPr id="6" name="Oval 5"/>
          <p:cNvSpPr/>
          <p:nvPr/>
        </p:nvSpPr>
        <p:spPr bwMode="auto">
          <a:xfrm>
            <a:off x="7432431" y="1904646"/>
            <a:ext cx="4848684" cy="4569667"/>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7" name="Oval 6"/>
          <p:cNvSpPr/>
          <p:nvPr/>
        </p:nvSpPr>
        <p:spPr bwMode="auto">
          <a:xfrm>
            <a:off x="7743102" y="4958862"/>
            <a:ext cx="580283" cy="597877"/>
          </a:xfrm>
          <a:prstGeom prst="ellipse">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 name="Rectangle 3">
            <a:extLst>
              <a:ext uri="{FF2B5EF4-FFF2-40B4-BE49-F238E27FC236}">
                <a16:creationId xmlns:a16="http://schemas.microsoft.com/office/drawing/2014/main" id="{DBF41000-B17F-9C4A-BE0C-16D7D1B014B0}"/>
              </a:ext>
            </a:extLst>
          </p:cNvPr>
          <p:cNvSpPr/>
          <p:nvPr/>
        </p:nvSpPr>
        <p:spPr>
          <a:xfrm>
            <a:off x="274320" y="6115383"/>
            <a:ext cx="8445610" cy="923330"/>
          </a:xfrm>
          <a:prstGeom prst="rect">
            <a:avLst/>
          </a:prstGeom>
        </p:spPr>
        <p:txBody>
          <a:bodyPr wrap="square">
            <a:spAutoFit/>
          </a:bodyPr>
          <a:lstStyle/>
          <a:p>
            <a:r>
              <a:rPr lang="en-US" dirty="0">
                <a:hlinkClick r:id="rId3"/>
              </a:rPr>
              <a:t>http://students.brown.edu/seeing-theory/probability-distributions/index.html#section1</a:t>
            </a:r>
            <a:endParaRPr lang="en-US" dirty="0"/>
          </a:p>
          <a:p>
            <a:r>
              <a:rPr lang="en-US" dirty="0">
                <a:hlinkClick r:id="rId4"/>
              </a:rPr>
              <a:t>http://</a:t>
            </a:r>
            <a:r>
              <a:rPr lang="en-US" dirty="0" err="1">
                <a:hlinkClick r:id="rId4"/>
              </a:rPr>
              <a:t>students.brown.edu</a:t>
            </a:r>
            <a:r>
              <a:rPr lang="en-US" dirty="0">
                <a:hlinkClick r:id="rId4"/>
              </a:rPr>
              <a:t>/seeing-theory/basic-probability/</a:t>
            </a:r>
            <a:r>
              <a:rPr lang="en-US" dirty="0" err="1">
                <a:hlinkClick r:id="rId4"/>
              </a:rPr>
              <a:t>index.html</a:t>
            </a:r>
            <a:endParaRPr lang="en-US" dirty="0"/>
          </a:p>
        </p:txBody>
      </p:sp>
    </p:spTree>
    <p:extLst>
      <p:ext uri="{BB962C8B-B14F-4D97-AF65-F5344CB8AC3E}">
        <p14:creationId xmlns:p14="http://schemas.microsoft.com/office/powerpoint/2010/main" val="356781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 Population vs. samples</a:t>
            </a:r>
          </a:p>
        </p:txBody>
      </p:sp>
      <p:sp>
        <p:nvSpPr>
          <p:cNvPr id="3" name="Text Placeholder 2"/>
          <p:cNvSpPr>
            <a:spLocks noGrp="1"/>
          </p:cNvSpPr>
          <p:nvPr>
            <p:ph type="body" sz="quarter" idx="10"/>
          </p:nvPr>
        </p:nvSpPr>
        <p:spPr>
          <a:xfrm>
            <a:off x="276683" y="987071"/>
            <a:ext cx="7577779" cy="5767733"/>
          </a:xfrm>
        </p:spPr>
        <p:txBody>
          <a:bodyPr/>
          <a:lstStyle/>
          <a:p>
            <a:endParaRPr lang="en-US" sz="3600" dirty="0"/>
          </a:p>
          <a:p>
            <a:r>
              <a:rPr lang="en-US" sz="3200" dirty="0"/>
              <a:t>Population: height of everyone in US aged 18-65</a:t>
            </a:r>
          </a:p>
          <a:p>
            <a:endParaRPr lang="en-US" sz="3200" dirty="0"/>
          </a:p>
          <a:p>
            <a:r>
              <a:rPr lang="en-US" sz="2400" dirty="0">
                <a:solidFill>
                  <a:schemeClr val="tx2"/>
                </a:solidFill>
              </a:rPr>
              <a:t>Some samples:</a:t>
            </a:r>
          </a:p>
          <a:p>
            <a:pPr marL="742950" indent="-742950">
              <a:buAutoNum type="arabicParenR"/>
            </a:pPr>
            <a:r>
              <a:rPr lang="en-US" sz="2400" dirty="0">
                <a:solidFill>
                  <a:schemeClr val="tx2"/>
                </a:solidFill>
              </a:rPr>
              <a:t>Heights of instructors</a:t>
            </a:r>
          </a:p>
          <a:p>
            <a:pPr marL="742950" indent="-742950">
              <a:buAutoNum type="arabicParenR"/>
            </a:pPr>
            <a:r>
              <a:rPr lang="en-US" sz="2400" dirty="0">
                <a:solidFill>
                  <a:schemeClr val="tx2"/>
                </a:solidFill>
              </a:rPr>
              <a:t>Heights of all the </a:t>
            </a:r>
            <a:r>
              <a:rPr lang="en-US" sz="2400" dirty="0" err="1">
                <a:solidFill>
                  <a:schemeClr val="tx2"/>
                </a:solidFill>
              </a:rPr>
              <a:t>ppl</a:t>
            </a:r>
            <a:r>
              <a:rPr lang="en-US" sz="2400" dirty="0">
                <a:solidFill>
                  <a:schemeClr val="tx2"/>
                </a:solidFill>
              </a:rPr>
              <a:t> in this room</a:t>
            </a:r>
          </a:p>
          <a:p>
            <a:pPr marL="742950" indent="-742950">
              <a:buAutoNum type="arabicParenR"/>
            </a:pPr>
            <a:r>
              <a:rPr lang="en-US" sz="2400" dirty="0">
                <a:solidFill>
                  <a:schemeClr val="tx2"/>
                </a:solidFill>
              </a:rPr>
              <a:t>Stop people on street &amp; measure.</a:t>
            </a:r>
          </a:p>
          <a:p>
            <a:pPr marL="742950" indent="-742950">
              <a:buAutoNum type="arabicParenR"/>
            </a:pPr>
            <a:r>
              <a:rPr lang="en-US" sz="2400" dirty="0">
                <a:solidFill>
                  <a:schemeClr val="tx2"/>
                </a:solidFill>
              </a:rPr>
              <a:t>Scrape male data from </a:t>
            </a:r>
            <a:r>
              <a:rPr lang="en-US" sz="2400" dirty="0" err="1">
                <a:solidFill>
                  <a:schemeClr val="tx2"/>
                </a:solidFill>
              </a:rPr>
              <a:t>OkCupid</a:t>
            </a:r>
            <a:endParaRPr lang="en-US" sz="2400" dirty="0">
              <a:solidFill>
                <a:schemeClr val="tx2"/>
              </a:solidFill>
            </a:endParaRPr>
          </a:p>
          <a:p>
            <a:endParaRPr lang="en-US" sz="3200" dirty="0">
              <a:solidFill>
                <a:schemeClr val="tx2"/>
              </a:solidFill>
            </a:endParaRPr>
          </a:p>
          <a:p>
            <a:r>
              <a:rPr lang="en-US" sz="3200" dirty="0">
                <a:solidFill>
                  <a:schemeClr val="tx2"/>
                </a:solidFill>
              </a:rPr>
              <a:t>How do these samples differ from the population?</a:t>
            </a:r>
          </a:p>
        </p:txBody>
      </p:sp>
      <p:pic>
        <p:nvPicPr>
          <p:cNvPr id="3074" name="Picture 2" descr="Image result for height of people in the U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85073" y="1691367"/>
            <a:ext cx="4648200" cy="3952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1185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F2AA3E-EEB5-B94F-BB96-B6E7477CB9A0}"/>
              </a:ext>
            </a:extLst>
          </p:cNvPr>
          <p:cNvSpPr>
            <a:spLocks noGrp="1"/>
          </p:cNvSpPr>
          <p:nvPr>
            <p:ph type="title"/>
          </p:nvPr>
        </p:nvSpPr>
        <p:spPr>
          <a:xfrm>
            <a:off x="1120005" y="292308"/>
            <a:ext cx="10258637" cy="1479638"/>
          </a:xfrm>
        </p:spPr>
        <p:txBody>
          <a:bodyPr anchor="b">
            <a:normAutofit/>
          </a:bodyPr>
          <a:lstStyle/>
          <a:p>
            <a:r>
              <a:rPr lang="en-US"/>
              <a:t>Cohen’s height example (1988)</a:t>
            </a:r>
          </a:p>
        </p:txBody>
      </p:sp>
      <p:pic>
        <p:nvPicPr>
          <p:cNvPr id="5" name="Content Placeholder 4">
            <a:extLst>
              <a:ext uri="{FF2B5EF4-FFF2-40B4-BE49-F238E27FC236}">
                <a16:creationId xmlns:a16="http://schemas.microsoft.com/office/drawing/2014/main" id="{42B70974-D1D8-6B40-94D4-C6F8483E9787}"/>
              </a:ext>
            </a:extLst>
          </p:cNvPr>
          <p:cNvPicPr>
            <a:picLocks noGrp="1" noChangeAspect="1"/>
          </p:cNvPicPr>
          <p:nvPr>
            <p:ph sz="half" idx="2"/>
          </p:nvPr>
        </p:nvPicPr>
        <p:blipFill>
          <a:blip r:embed="rId2"/>
          <a:srcRect/>
          <a:stretch/>
        </p:blipFill>
        <p:spPr>
          <a:xfrm>
            <a:off x="1127029" y="2812276"/>
            <a:ext cx="5022010" cy="3348006"/>
          </a:xfrm>
          <a:prstGeom prst="rect">
            <a:avLst/>
          </a:prstGeom>
          <a:noFill/>
        </p:spPr>
      </p:pic>
      <p:sp>
        <p:nvSpPr>
          <p:cNvPr id="12" name="Text Placeholder 4">
            <a:extLst>
              <a:ext uri="{FF2B5EF4-FFF2-40B4-BE49-F238E27FC236}">
                <a16:creationId xmlns:a16="http://schemas.microsoft.com/office/drawing/2014/main" id="{A961D0D7-181B-4EC0-8B8E-39C4EEBF8346}"/>
              </a:ext>
            </a:extLst>
          </p:cNvPr>
          <p:cNvSpPr>
            <a:spLocks noGrp="1"/>
          </p:cNvSpPr>
          <p:nvPr>
            <p:ph type="body" sz="quarter" idx="3"/>
          </p:nvPr>
        </p:nvSpPr>
        <p:spPr>
          <a:xfrm>
            <a:off x="6342584" y="1882802"/>
            <a:ext cx="5036058" cy="750939"/>
          </a:xfrm>
        </p:spPr>
        <p:txBody>
          <a:bodyPr/>
          <a:lstStyle/>
          <a:p>
            <a:r>
              <a:rPr lang="en-US" cap="none"/>
              <a:t>Imagine a full population where:</a:t>
            </a:r>
          </a:p>
        </p:txBody>
      </p:sp>
      <p:sp>
        <p:nvSpPr>
          <p:cNvPr id="4" name="Text Placeholder 3">
            <a:extLst>
              <a:ext uri="{FF2B5EF4-FFF2-40B4-BE49-F238E27FC236}">
                <a16:creationId xmlns:a16="http://schemas.microsoft.com/office/drawing/2014/main" id="{7339231B-74B5-624B-9FA9-3035ED268E68}"/>
              </a:ext>
            </a:extLst>
          </p:cNvPr>
          <p:cNvSpPr>
            <a:spLocks noGrp="1"/>
          </p:cNvSpPr>
          <p:nvPr>
            <p:ph sz="quarter" idx="4"/>
          </p:nvPr>
        </p:nvSpPr>
        <p:spPr>
          <a:xfrm>
            <a:off x="6342584" y="2633741"/>
            <a:ext cx="5036058" cy="3352191"/>
          </a:xfrm>
        </p:spPr>
        <p:txBody>
          <a:bodyPr>
            <a:normAutofit fontScale="55000" lnSpcReduction="20000"/>
          </a:bodyPr>
          <a:lstStyle/>
          <a:p>
            <a:pPr marL="291436" indent="-291436"/>
            <a:r>
              <a:rPr lang="en-US"/>
              <a:t>Average height for 15 year-olds is 170cm (standard deviation of 15 cm)</a:t>
            </a:r>
          </a:p>
          <a:p>
            <a:pPr marL="291436" indent="-291436"/>
            <a:r>
              <a:rPr lang="en-US"/>
              <a:t>Average height for 16 year-olds is 174cm   (standard deviation of 15 cm)</a:t>
            </a:r>
          </a:p>
          <a:p>
            <a:pPr marL="291436" indent="-291436"/>
            <a:r>
              <a:rPr lang="en-US"/>
              <a:t>Cohen’s d = (174 – 170) / 15 = 0.27</a:t>
            </a:r>
          </a:p>
          <a:p>
            <a:pPr marL="291436" indent="-291436"/>
            <a:r>
              <a:rPr lang="en-US"/>
              <a:t>57% chance a randomly selected 16 year-old is taller than a randomly selected 15 year-old (Probability of superiority)</a:t>
            </a:r>
          </a:p>
          <a:p>
            <a:endParaRPr lang="en-US"/>
          </a:p>
        </p:txBody>
      </p:sp>
      <p:sp>
        <p:nvSpPr>
          <p:cNvPr id="9" name="Text Placeholder 8">
            <a:extLst>
              <a:ext uri="{FF2B5EF4-FFF2-40B4-BE49-F238E27FC236}">
                <a16:creationId xmlns:a16="http://schemas.microsoft.com/office/drawing/2014/main" id="{8260C101-297D-AF4E-84AC-CD823489368A}"/>
              </a:ext>
            </a:extLst>
          </p:cNvPr>
          <p:cNvSpPr>
            <a:spLocks noGrp="1"/>
          </p:cNvSpPr>
          <p:nvPr>
            <p:ph type="body" idx="1"/>
          </p:nvPr>
        </p:nvSpPr>
        <p:spPr>
          <a:xfrm>
            <a:off x="1215191" y="2020410"/>
            <a:ext cx="4846019" cy="476479"/>
          </a:xfrm>
          <a:prstGeom prst="rect">
            <a:avLst/>
          </a:prstGeom>
        </p:spPr>
        <p:txBody>
          <a:bodyPr wrap="none">
            <a:spAutoFit/>
          </a:bodyPr>
          <a:lstStyle/>
          <a:p>
            <a:pPr algn="ctr"/>
            <a:r>
              <a:rPr lang="en-US" cap="none"/>
              <a:t>Effect size: d = 0.27, Prob superiority = 57%</a:t>
            </a:r>
          </a:p>
        </p:txBody>
      </p:sp>
    </p:spTree>
    <p:extLst>
      <p:ext uri="{BB962C8B-B14F-4D97-AF65-F5344CB8AC3E}">
        <p14:creationId xmlns:p14="http://schemas.microsoft.com/office/powerpoint/2010/main" val="2411872970"/>
      </p:ext>
    </p:extLst>
  </p:cSld>
  <p:clrMapOvr>
    <a:masterClrMapping/>
  </p:clrMapOvr>
</p:sld>
</file>

<file path=ppt/theme/theme1.xml><?xml version="1.0" encoding="utf-8"?>
<a:theme xmlns:a="http://schemas.openxmlformats.org/drawingml/2006/main" name="TFTemplate16X9">
  <a:themeElements>
    <a:clrScheme name="Custom 128">
      <a:dk1>
        <a:srgbClr val="525051"/>
      </a:dk1>
      <a:lt1>
        <a:srgbClr val="FFFFFF"/>
      </a:lt1>
      <a:dk2>
        <a:srgbClr val="00BCF2"/>
      </a:dk2>
      <a:lt2>
        <a:srgbClr val="A1A1A1"/>
      </a:lt2>
      <a:accent1>
        <a:srgbClr val="00B294"/>
      </a:accent1>
      <a:accent2>
        <a:srgbClr val="009E49"/>
      </a:accent2>
      <a:accent3>
        <a:srgbClr val="BAD80A"/>
      </a:accent3>
      <a:accent4>
        <a:srgbClr val="FFF100"/>
      </a:accent4>
      <a:accent5>
        <a:srgbClr val="FF8C00"/>
      </a:accent5>
      <a:accent6>
        <a:srgbClr val="EC008C"/>
      </a:accent6>
      <a:hlink>
        <a:srgbClr val="A1A1A1"/>
      </a:hlink>
      <a:folHlink>
        <a:srgbClr val="00188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R_Template_16x9" id="{09D7E618-0FA4-493D-B290-7A2E6215D746}" vid="{074D2BD1-8FEF-4AE1-A019-47AFC44A1372}"/>
    </a:ext>
  </a:extLst>
</a:theme>
</file>

<file path=ppt/theme/theme2.xml><?xml version="1.0" encoding="utf-8"?>
<a:theme xmlns:a="http://schemas.openxmlformats.org/drawingml/2006/main" name="3-30367_MSR Dark Blue Template 16x9">
  <a:themeElements>
    <a:clrScheme name="Custom 129">
      <a:dk1>
        <a:srgbClr val="002050"/>
      </a:dk1>
      <a:lt1>
        <a:srgbClr val="FFFFFF"/>
      </a:lt1>
      <a:dk2>
        <a:srgbClr val="525051"/>
      </a:dk2>
      <a:lt2>
        <a:srgbClr val="00BCF2"/>
      </a:lt2>
      <a:accent1>
        <a:srgbClr val="00B294"/>
      </a:accent1>
      <a:accent2>
        <a:srgbClr val="009E49"/>
      </a:accent2>
      <a:accent3>
        <a:srgbClr val="BAD80A"/>
      </a:accent3>
      <a:accent4>
        <a:srgbClr val="FFF100"/>
      </a:accent4>
      <a:accent5>
        <a:srgbClr val="FF8C00"/>
      </a:accent5>
      <a:accent6>
        <a:srgbClr val="EC008C"/>
      </a:accent6>
      <a:hlink>
        <a:srgbClr val="00BCF2"/>
      </a:hlink>
      <a:folHlink>
        <a:srgbClr val="00188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R_Template_16x9" id="{09D7E618-0FA4-493D-B290-7A2E6215D746}" vid="{25CC0F95-AC32-45F4-82DE-46A3C8B38701}"/>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AE191BF5D490314FB608A2EC79F271FE" ma:contentTypeVersion="1" ma:contentTypeDescription="Create a new document." ma:contentTypeScope="" ma:versionID="11ab8b5ef9dddaacad059f25af883992">
  <xsd:schema xmlns:xsd="http://www.w3.org/2001/XMLSchema" xmlns:xs="http://www.w3.org/2001/XMLSchema" xmlns:p="http://schemas.microsoft.com/office/2006/metadata/properties" xmlns:ns3="f760ca42-6bc8-4f0c-81d0-ac243bc76498" targetNamespace="http://schemas.microsoft.com/office/2006/metadata/properties" ma:root="true" ma:fieldsID="c6635b888e09e04d888f67dbf4ef6bc2" ns3:_="">
    <xsd:import namespace="f760ca42-6bc8-4f0c-81d0-ac243bc76498"/>
    <xsd:element name="properties">
      <xsd:complexType>
        <xsd:sequence>
          <xsd:element name="documentManagement">
            <xsd:complexType>
              <xsd:all>
                <xsd:element ref="ns3: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760ca42-6bc8-4f0c-81d0-ac243bc76498"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990F116-B58F-4255-B05B-DA3808E0E5C6}">
  <ds:schemaRefs>
    <ds:schemaRef ds:uri="http://purl.org/dc/terms/"/>
    <ds:schemaRef ds:uri="http://schemas.openxmlformats.org/package/2006/metadata/core-properties"/>
    <ds:schemaRef ds:uri="f760ca42-6bc8-4f0c-81d0-ac243bc76498"/>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www.w3.org/XML/1998/namespace"/>
    <ds:schemaRef ds:uri="http://purl.org/dc/dcmitype/"/>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28DBF54E-2C59-4782-B447-BE5CC4E6311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760ca42-6bc8-4f0c-81d0-ac243bc7649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TFTemplate16X9.potx</Template>
  <TotalTime>26622</TotalTime>
  <Words>7923</Words>
  <Application>Microsoft Macintosh PowerPoint</Application>
  <PresentationFormat>Custom</PresentationFormat>
  <Paragraphs>625</Paragraphs>
  <Slides>43</Slides>
  <Notes>42</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43</vt:i4>
      </vt:variant>
    </vt:vector>
  </HeadingPairs>
  <TitlesOfParts>
    <vt:vector size="51" baseType="lpstr">
      <vt:lpstr>Arial</vt:lpstr>
      <vt:lpstr>Cambria Math</vt:lpstr>
      <vt:lpstr>Consolas</vt:lpstr>
      <vt:lpstr>Segoe UI</vt:lpstr>
      <vt:lpstr>Segoe UI Light</vt:lpstr>
      <vt:lpstr>Wingdings</vt:lpstr>
      <vt:lpstr>TFTemplate16X9</vt:lpstr>
      <vt:lpstr>3-30367_MSR Dark Blue Template 16x9</vt:lpstr>
      <vt:lpstr>Statistical Inference &amp; Hypothesis Testing</vt:lpstr>
      <vt:lpstr>PowerPoint Presentation</vt:lpstr>
      <vt:lpstr>Random Variable</vt:lpstr>
      <vt:lpstr>What is a “random variable”</vt:lpstr>
      <vt:lpstr>Examples: deterministic vs. stochastic</vt:lpstr>
      <vt:lpstr>Random Variables</vt:lpstr>
      <vt:lpstr>Population vs. samples</vt:lpstr>
      <vt:lpstr>Ex. Population vs. samples</vt:lpstr>
      <vt:lpstr>Cohen’s height example (1988)</vt:lpstr>
      <vt:lpstr>Cohen’s height example (1988)</vt:lpstr>
      <vt:lpstr>Cohen’s height example (1988)</vt:lpstr>
      <vt:lpstr>Population mean vs. sample mean</vt:lpstr>
      <vt:lpstr>Population mean vs. sample mean</vt:lpstr>
      <vt:lpstr>Population mean vs. sample mean</vt:lpstr>
      <vt:lpstr>x ̅ is an estimator for μ   </vt:lpstr>
      <vt:lpstr>Properties of the sample mean</vt:lpstr>
      <vt:lpstr>Properties of the sample mean</vt:lpstr>
      <vt:lpstr>Properties of the sample mean</vt:lpstr>
      <vt:lpstr>Properties of the sample mean</vt:lpstr>
      <vt:lpstr>Normal versus Standard Normal</vt:lpstr>
      <vt:lpstr>Normal versus Standard Normal</vt:lpstr>
      <vt:lpstr>Hypothesis testing</vt:lpstr>
      <vt:lpstr>Coin flipping: s.e. vs. s.d.</vt:lpstr>
      <vt:lpstr>Standard error vs. standard deviation</vt:lpstr>
      <vt:lpstr>s.e. vs. s.d.</vt:lpstr>
      <vt:lpstr>Statistical uncertainty and √N</vt:lpstr>
      <vt:lpstr>Standard error and sample size</vt:lpstr>
      <vt:lpstr>Height example cont. </vt:lpstr>
      <vt:lpstr>Constructing confidence intervals</vt:lpstr>
      <vt:lpstr>What does this mean?</vt:lpstr>
      <vt:lpstr>Visualizing the CLT</vt:lpstr>
      <vt:lpstr>What does standard error capture?</vt:lpstr>
      <vt:lpstr>Sampling and estimation </vt:lpstr>
      <vt:lpstr>Returning to our example</vt:lpstr>
      <vt:lpstr>Random sampling for unbiasedness</vt:lpstr>
      <vt:lpstr>Example: polls</vt:lpstr>
      <vt:lpstr>PowerPoint Presentation</vt:lpstr>
      <vt:lpstr>PowerPoint Presentation</vt:lpstr>
      <vt:lpstr>Two key properties of an estimator</vt:lpstr>
      <vt:lpstr>Returning to the height example</vt:lpstr>
      <vt:lpstr>What determines properties of an estimator?</vt:lpstr>
      <vt:lpstr>Hypothesis testing: p values</vt:lpstr>
      <vt:lpstr>Hypothesis testing</vt:lpstr>
    </vt:vector>
  </TitlesOfParts>
  <Manager>&lt;Comms manager/speech writer&gt;</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TechFest 2014 Powerpoint template 16x9</dc:title>
  <dc:subject>Microsoft Research 2013</dc:subject>
  <dc:creator>&lt;Speaker Name&gt;</dc:creator>
  <cp:keywords/>
  <dc:description>Template by: Mitchell Derrey, Silver Fox Productions, Inc._x000d_
Formatting by: _x000d_
Audience Type: Internal/External</dc:description>
  <cp:lastModifiedBy>Jake Hofman</cp:lastModifiedBy>
  <cp:revision>1182</cp:revision>
  <dcterms:created xsi:type="dcterms:W3CDTF">2012-05-22T07:38:31Z</dcterms:created>
  <dcterms:modified xsi:type="dcterms:W3CDTF">2021-06-08T13:51:01Z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0x010100AE191BF5D490314FB608A2EC79F271FE</vt:lpwstr>
  </property>
  <property fmtid="{D5CDD505-2E9C-101B-9397-08002B2CF9AE}" pid="3" name="Product">
    <vt:lpwstr/>
  </property>
  <property fmtid="{D5CDD505-2E9C-101B-9397-08002B2CF9AE}" pid="4" name="Event1">
    <vt:lpwstr>217;#Unassigned|e51362f4-782c-41a8-bb7b-e0cfc8669933</vt:lpwstr>
  </property>
  <property fmtid="{D5CDD505-2E9C-101B-9397-08002B2CF9AE}" pid="5" name="Audience">
    <vt:lpwstr/>
  </property>
  <property fmtid="{D5CDD505-2E9C-101B-9397-08002B2CF9AE}" pid="6" name="IsMyDocuments">
    <vt:bool>true</vt:bool>
  </property>
</Properties>
</file>